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sldIdLst>
    <p:sldId id="311" r:id="rId2"/>
    <p:sldId id="310" r:id="rId3"/>
    <p:sldId id="309" r:id="rId4"/>
    <p:sldId id="259" r:id="rId5"/>
    <p:sldId id="298" r:id="rId6"/>
    <p:sldId id="300" r:id="rId7"/>
    <p:sldId id="301" r:id="rId8"/>
    <p:sldId id="302" r:id="rId9"/>
    <p:sldId id="305" r:id="rId10"/>
    <p:sldId id="306" r:id="rId11"/>
    <p:sldId id="295" r:id="rId12"/>
    <p:sldId id="308" r:id="rId13"/>
    <p:sldId id="282" r:id="rId14"/>
    <p:sldId id="285" r:id="rId15"/>
    <p:sldId id="297" r:id="rId16"/>
    <p:sldId id="280" r:id="rId17"/>
    <p:sldId id="279" r:id="rId1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6861-9900-4D9A-BF8D-99C873B7D3A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AC08A-D348-4561-9881-570E65DE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22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69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31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2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471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3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41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79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32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34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09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49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57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77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89701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859739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946572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54596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252335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772430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507707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827197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805937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00334" y="767934"/>
            <a:ext cx="8428799" cy="84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213483" y="2127700"/>
            <a:ext cx="8428799" cy="40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330666" y="6251677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473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4001" y="1863134"/>
            <a:ext cx="5393599" cy="175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54001" y="3647160"/>
            <a:ext cx="5393599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86000" y="965601"/>
            <a:ext cx="5116000" cy="492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30666" y="6251677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358E-DF7B-4051-A0BF-B13EF13D9EFC}" type="datetimeFigureOut">
              <a:rPr lang="en-MY" smtClean="0"/>
              <a:pPr/>
              <a:t>19/12/2017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6FE020D-5F77-43C4-8BA0-F9DF5BB323E3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6375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0" y="3785246"/>
            <a:ext cx="6955600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48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47266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697044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845873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982660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01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962171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838839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7171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eathbrothers.com/presentations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2226762" y="3645287"/>
            <a:ext cx="8836189" cy="1879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Systematic Synthesis of the Islamic Social Finance for Sustainable Islamic Social Enterprise Framework </a:t>
            </a:r>
            <a:b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Ibrahim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Abiodun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Oladapo</a:t>
            </a:r>
            <a:endParaRPr lang="e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LOGO ARI UI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6212"/>
            <a:ext cx="4146997" cy="35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540913" y="339725"/>
            <a:ext cx="9086850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Factors of Production</a:t>
            </a:r>
            <a:endParaRPr lang="en" sz="4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497012" y="1103291"/>
            <a:ext cx="10694988" cy="5638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" sz="24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Land: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 gift of nature used in the production of goods and services through various means such as; purchase, exchange, and gifts.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Labour: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is composed of all types of work engagement where an individual or group of people offer their expertise to an enterprise in return for wages or salaries.</a:t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Capital: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it refers to physical assets such as money and machinery that are required to set up an enterprise.</a:t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Entrepreneur: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is the one who coordinates the other factors of production.</a:t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social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enterprise leverages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on this framework to perform their business functions</a:t>
            </a:r>
            <a:r>
              <a:rPr lang="en-US" sz="2000" b="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en-US" sz="2000" b="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-US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sz="2400" b="0" dirty="0">
                <a:latin typeface="Lato"/>
                <a:ea typeface="Lato"/>
                <a:cs typeface="Lato"/>
                <a:sym typeface="Lato"/>
              </a:rPr>
            </a:br>
            <a:r>
              <a:rPr lang="en" sz="2400" b="0" dirty="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2400" b="0" dirty="0" smtClean="0">
                <a:latin typeface="Lato"/>
                <a:ea typeface="Lato"/>
                <a:cs typeface="Lato"/>
                <a:sym typeface="Lato"/>
              </a:rPr>
            </a:br>
            <a:r>
              <a:rPr lang="en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2400" b="0" dirty="0">
                <a:latin typeface="Lato"/>
                <a:ea typeface="Lato"/>
                <a:cs typeface="Lato"/>
                <a:sym typeface="Lato"/>
              </a:rPr>
            </a:br>
            <a:endParaRPr lang="en" sz="2400" b="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124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598" y="255618"/>
            <a:ext cx="5672800" cy="64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4714666" y="196400"/>
            <a:ext cx="2762665" cy="9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807401" y="916529"/>
            <a:ext cx="4577199" cy="101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defTabSz="1219170">
              <a:defRPr/>
            </a:pPr>
            <a:r>
              <a:rPr lang="en" sz="4800" b="1" kern="0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Challenges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3477295" y="1900405"/>
            <a:ext cx="4578350" cy="443706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spcAft>
                <a:spcPts val="1333"/>
              </a:spcAft>
              <a:buClr>
                <a:schemeClr val="dk1"/>
              </a:buClr>
              <a:buFont typeface="Raleway"/>
              <a:buChar char="➔"/>
            </a:pPr>
            <a:r>
              <a:rPr lang="en" b="1" dirty="0" smtClean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Inadequate Financing</a:t>
            </a:r>
            <a:r>
              <a:rPr lang="en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" dirty="0" smtClean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Enormous task accessing financing from traditional financing institutions</a:t>
            </a:r>
            <a:endParaRPr lang="en" dirty="0">
              <a:solidFill>
                <a:srgbClr val="00206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609585" indent="-423323">
              <a:spcAft>
                <a:spcPts val="1333"/>
              </a:spcAft>
              <a:buClr>
                <a:schemeClr val="dk1"/>
              </a:buClr>
              <a:buFont typeface="Raleway"/>
              <a:buChar char="➔"/>
            </a:pPr>
            <a:r>
              <a:rPr lang="en" b="1" dirty="0" smtClean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Human Resource Personnel </a:t>
            </a:r>
            <a:r>
              <a:rPr lang="en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" dirty="0" smtClean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limits the capacity of human resource</a:t>
            </a:r>
            <a:endParaRPr lang="en" dirty="0">
              <a:solidFill>
                <a:srgbClr val="00206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384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00" y="216982"/>
            <a:ext cx="5672800" cy="64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4714666" y="196400"/>
            <a:ext cx="2762665" cy="9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807401" y="916529"/>
            <a:ext cx="4577199" cy="101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defTabSz="1219170">
              <a:defRPr/>
            </a:pPr>
            <a:r>
              <a:rPr lang="en" sz="4800" b="1" kern="0" dirty="0" smtClean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Opportunity</a:t>
            </a:r>
            <a:endParaRPr lang="en" sz="4800" b="1" kern="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3515932" y="2068649"/>
            <a:ext cx="4578350" cy="443706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spcAft>
                <a:spcPts val="1333"/>
              </a:spcAft>
              <a:buClr>
                <a:schemeClr val="dk1"/>
              </a:buClr>
              <a:buFont typeface="Raleway"/>
              <a:buChar char="➔"/>
            </a:pPr>
            <a:r>
              <a:rPr lang="en" b="1" dirty="0" smtClean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Building ISE</a:t>
            </a:r>
            <a:r>
              <a:rPr lang="en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the challenges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faced by SE provides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veritable opportunities for the Islamic Social Finance to build the Islamic Social Enterprise.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endParaRPr lang="en" dirty="0">
              <a:solidFill>
                <a:srgbClr val="00206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210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59" y="582086"/>
            <a:ext cx="9285666" cy="84719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PROPOSED ISLAMIC SOCIAL ENTERPRISE FRAMEWORK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3483" y="1576918"/>
            <a:ext cx="8428799" cy="4553982"/>
          </a:xfrm>
        </p:spPr>
        <p:txBody>
          <a:bodyPr/>
          <a:lstStyle/>
          <a:p>
            <a:r>
              <a:rPr lang="en-US" dirty="0" smtClean="0"/>
              <a:t>CAPITAL         </a:t>
            </a:r>
          </a:p>
          <a:p>
            <a:endParaRPr lang="en-US" dirty="0"/>
          </a:p>
          <a:p>
            <a:r>
              <a:rPr lang="en-US" dirty="0" smtClean="0"/>
              <a:t>LAND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LABOUR		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ZAKAT PAY-OUT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ENTREPRENUERSHIP </a:t>
            </a:r>
          </a:p>
        </p:txBody>
      </p:sp>
      <p:pic>
        <p:nvPicPr>
          <p:cNvPr id="4" name="Picture 4" descr="Image result for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81" y="2452501"/>
            <a:ext cx="1479697" cy="11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oys, School, Teacher, Education, Asi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17" y="2473594"/>
            <a:ext cx="1384853" cy="91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997" y="2452501"/>
            <a:ext cx="1281858" cy="911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3211" y="1656525"/>
            <a:ext cx="664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ZAKAT PAY-OUT                          PROFIT/LOSS</a:t>
            </a:r>
            <a:endParaRPr lang="en-US" dirty="0"/>
          </a:p>
        </p:txBody>
      </p:sp>
      <p:sp>
        <p:nvSpPr>
          <p:cNvPr id="10" name="AutoShape 4" descr="Computer Icon, Education, Studyin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266" y="3515054"/>
            <a:ext cx="368753" cy="6777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45510" y="3746766"/>
            <a:ext cx="246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WAGES &amp; SALARIES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52677" y="2534786"/>
            <a:ext cx="97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dirty="0" smtClean="0"/>
              <a:t>RENT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183" y="4539600"/>
            <a:ext cx="1497495" cy="995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882" y="4498819"/>
            <a:ext cx="1374068" cy="10305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45510" y="4731026"/>
            <a:ext cx="258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MUSHARAKAH/MUDARABAH/QARD-UL-HASSAN</a:t>
            </a:r>
          </a:p>
        </p:txBody>
      </p:sp>
    </p:spTree>
    <p:extLst>
      <p:ext uri="{BB962C8B-B14F-4D97-AF65-F5344CB8AC3E}">
        <p14:creationId xmlns:p14="http://schemas.microsoft.com/office/powerpoint/2010/main" val="38039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7" y="692696"/>
            <a:ext cx="9800823" cy="1066800"/>
          </a:xfrm>
        </p:spPr>
        <p:txBody>
          <a:bodyPr>
            <a:noAutofit/>
          </a:bodyPr>
          <a:lstStyle/>
          <a:p>
            <a:pPr algn="ctr"/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ISLAMIC SOCIAL 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FINANCE AND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SOCIAL ENTERPRISE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1200" y="1844824"/>
            <a:ext cx="8039236" cy="4392486"/>
            <a:chOff x="1943708" y="1124744"/>
            <a:chExt cx="6876764" cy="4392486"/>
          </a:xfrm>
        </p:grpSpPr>
        <p:sp>
          <p:nvSpPr>
            <p:cNvPr id="5" name="Oval 4"/>
            <p:cNvSpPr/>
            <p:nvPr/>
          </p:nvSpPr>
          <p:spPr>
            <a:xfrm>
              <a:off x="2133219" y="1124744"/>
              <a:ext cx="1579431" cy="1266527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ZAKAT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943708" y="4089845"/>
              <a:ext cx="1566694" cy="1427385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MICROFINANCE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937447" y="1844824"/>
              <a:ext cx="1966703" cy="2880320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Arial" pitchFamily="34" charset="0"/>
                  <a:cs typeface="Arial" pitchFamily="34" charset="0"/>
                </a:rPr>
                <a:t>Social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Enterprise</a:t>
              </a:r>
              <a:endParaRPr lang="en-GB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2176165">
              <a:off x="3600061" y="2055237"/>
              <a:ext cx="502250" cy="274257"/>
            </a:xfrm>
            <a:prstGeom prst="notchedRightArrow">
              <a:avLst>
                <a:gd name="adj1" fmla="val 36688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216" y="1124744"/>
              <a:ext cx="2232248" cy="92333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Manpower Empowerment  through Educational </a:t>
              </a:r>
              <a:r>
                <a:rPr lang="en-US" dirty="0"/>
                <a:t>Priority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44019" y="2780928"/>
              <a:ext cx="2232248" cy="64633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Comprehensive Healthcare Provisions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8224" y="4089846"/>
              <a:ext cx="2232248" cy="92333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Enhancement of Income Generating Mechanisms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Curved Connector 12"/>
            <p:cNvCxnSpPr>
              <a:endCxn id="10" idx="1"/>
            </p:cNvCxnSpPr>
            <p:nvPr/>
          </p:nvCxnSpPr>
          <p:spPr>
            <a:xfrm rot="5400000" flipH="1" flipV="1">
              <a:off x="5393404" y="2098444"/>
              <a:ext cx="1634847" cy="610778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>
              <a:off x="5527709" y="3606522"/>
              <a:ext cx="1424344" cy="668885"/>
            </a:xfrm>
            <a:prstGeom prst="curvedConnector3">
              <a:avLst>
                <a:gd name="adj1" fmla="val 99383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905439" y="3228791"/>
              <a:ext cx="718789" cy="201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1703512" y="3111352"/>
            <a:ext cx="1656184" cy="15417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WAQF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Notched Right Arrow 8"/>
          <p:cNvSpPr/>
          <p:nvPr/>
        </p:nvSpPr>
        <p:spPr>
          <a:xfrm rot="19637052">
            <a:off x="3654376" y="4975260"/>
            <a:ext cx="946941" cy="319127"/>
          </a:xfrm>
          <a:prstGeom prst="notchedRightArrow">
            <a:avLst>
              <a:gd name="adj1" fmla="val 36688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Notched Right Arrow 8"/>
          <p:cNvSpPr/>
          <p:nvPr/>
        </p:nvSpPr>
        <p:spPr>
          <a:xfrm rot="346748">
            <a:off x="3378621" y="3607692"/>
            <a:ext cx="939517" cy="396241"/>
          </a:xfrm>
          <a:prstGeom prst="notchedRightArrow">
            <a:avLst>
              <a:gd name="adj1" fmla="val 36688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785611" y="455635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" sz="4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352282" y="1081826"/>
            <a:ext cx="10839718" cy="539835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social mechanism  - an effective tool to ameliorate poverty and provide the poor with the opportunity to live in 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dignity. </a:t>
            </a:r>
            <a:b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need for collaboration with government and other private entities  to  provide safety net to the 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 in </a:t>
            </a: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society in line with the principle of </a:t>
            </a:r>
            <a:r>
              <a:rPr lang="en-MY" sz="2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Shari’ah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 very essential approach to address these challenges is to institutionalize the third 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sector.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enterprise can </a:t>
            </a: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into the potential of 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social </a:t>
            </a: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and ensure the 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of social entrepreneur</a:t>
            </a:r>
            <a:r>
              <a:rPr lang="en-MY" sz="2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endParaRPr lang="en" sz="2400" b="0" dirty="0">
              <a:solidFill>
                <a:srgbClr val="00206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14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17431" y="2743200"/>
            <a:ext cx="5164505" cy="15646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algn="l"/>
            <a:r>
              <a:rPr lang="en" sz="3800" dirty="0" smtClean="0"/>
              <a:t>   Islamic Social Finance</a:t>
            </a:r>
            <a:r>
              <a:rPr lang="en" sz="3800" b="0" dirty="0" smtClean="0">
                <a:solidFill>
                  <a:schemeClr val="dk2"/>
                </a:solidFill>
              </a:rPr>
              <a:t> </a:t>
            </a:r>
            <a:r>
              <a:rPr lang="en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borderless. Let us break the barriers to build strong Islamic Social Enterprise</a:t>
            </a:r>
            <a:r>
              <a:rPr lang="en" sz="3200" b="0" dirty="0" smtClean="0">
                <a:solidFill>
                  <a:schemeClr val="dk2"/>
                </a:solidFill>
              </a:rPr>
              <a:t>. </a:t>
            </a:r>
            <a:r>
              <a:rPr lang="en" sz="3200" b="0" dirty="0">
                <a:solidFill>
                  <a:schemeClr val="dk2"/>
                </a:solidFill>
              </a:rPr>
              <a:t/>
            </a:r>
            <a:br>
              <a:rPr lang="en" sz="3200" b="0" dirty="0">
                <a:solidFill>
                  <a:schemeClr val="dk2"/>
                </a:solidFill>
              </a:rPr>
            </a:br>
            <a:endParaRPr lang="en" sz="3200" b="0" dirty="0">
              <a:solidFill>
                <a:schemeClr val="dk2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r="39660"/>
          <a:stretch/>
        </p:blipFill>
        <p:spPr>
          <a:xfrm>
            <a:off x="5984967" y="1"/>
            <a:ext cx="620702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1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00" y="216982"/>
            <a:ext cx="5672800" cy="64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4714666" y="196400"/>
            <a:ext cx="2762665" cy="9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3807401" y="916529"/>
            <a:ext cx="4577199" cy="101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defTabSz="1219170"/>
            <a:endParaRPr lang="en" sz="4000" b="1" kern="0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3567448" y="2248862"/>
            <a:ext cx="4578350" cy="217805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0" indent="0" algn="ctr">
              <a:buSzPct val="91666"/>
              <a:buNone/>
            </a:pPr>
            <a:r>
              <a:rPr lang="en" sz="6000" b="1" dirty="0">
                <a:latin typeface="Arial Black" panose="020B0A04020102020204" pitchFamily="34" charset="0"/>
                <a:ea typeface="Raleway"/>
                <a:cs typeface="Raleway"/>
                <a:sym typeface="Raleway"/>
              </a:rPr>
              <a:t>THANK YOU</a:t>
            </a:r>
          </a:p>
          <a:p>
            <a:pPr>
              <a:buSzPct val="91666"/>
            </a:pPr>
            <a:endParaRPr lang="en" sz="1600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940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0" y="184150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284288" y="941388"/>
            <a:ext cx="10907712" cy="563721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l">
              <a:buClrTx/>
              <a:buSzTx/>
            </a:pP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Total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assets - $1.9trillion in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2016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(Ernst &amp;Young, 2016) </a:t>
            </a:r>
            <a:r>
              <a:rPr lang="en-MY" sz="2400" b="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expectations of market size to be </a:t>
            </a:r>
            <a:r>
              <a:rPr lang="en-MY" sz="2400" b="0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USD3.4 trillion by end of 2018</a:t>
            </a:r>
            <a:r>
              <a:rPr lang="en-MY" sz="2400" b="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br>
              <a:rPr lang="en-MY" sz="2400" b="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GDP - about $6.7 trillion of the world’s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Population &amp; Popularity- Asia, Africa, Middle East and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Europe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        About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1.7 billion of the World’s population are Muslims.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Social Indicators – Ranked among LDCs (World Bank, 2013) 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          Some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of the highest poverty rates in the world with the exception of a few countries in the Middle East and Southeast Asia (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Obaidullah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&amp; Khan, 2008). 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2400" b="0" dirty="0">
                <a:latin typeface="Lato"/>
                <a:ea typeface="Lato"/>
                <a:cs typeface="Lato"/>
                <a:sym typeface="Lato"/>
              </a:rPr>
            </a:br>
            <a:endParaRPr lang="en" sz="2400" b="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574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0" y="184150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284288" y="941388"/>
            <a:ext cx="10907712" cy="563721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l">
              <a:buClrTx/>
              <a:buSzTx/>
            </a:pP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Small Medium Enterprises (SMEs) are the lifeline of nation’s economic growth that spurs industrial development (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Aris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2007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).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Percentage contribution of SMEs to GDP ranges from – 60% - China, 57% - Germany, 53.3 % - Japan, 50% - Korea,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and 47.3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% attained by Malaysia (Bank Negara, 2003)</a:t>
            </a:r>
            <a:r>
              <a:rPr lang="en-MY" sz="2400" b="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MY" sz="2400" b="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MY" sz="2400" b="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High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failure rates of SMEs is attributable to restricted access to finance and investment opportunities to many aspiring entrepreneurs especially in the less developed countries (LDCs) (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Aycan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2008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).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Majority of the Muslim countries are among the less developed economies with less extent to which SMEs could permeate the market to achieve the financial inclusion </a:t>
            </a: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objective</a:t>
            </a:r>
            <a:r>
              <a:rPr lang="en" sz="2400" b="0" dirty="0" smtClean="0">
                <a:latin typeface="Lato"/>
                <a:ea typeface="Lato"/>
                <a:cs typeface="Lato"/>
                <a:sym typeface="Lato"/>
              </a:rPr>
              <a:t>. </a:t>
            </a:r>
            <a:endParaRPr lang="en" sz="2400" b="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103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0" y="339725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0" y="1219200"/>
            <a:ext cx="10694988" cy="5260975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2800" b="0" kern="1200" dirty="0" smtClean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800" b="0" kern="1200" dirty="0" smtClean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r>
              <a:rPr lang="en-US" sz="2800" b="0" kern="120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800" b="0" kern="120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r>
              <a:rPr lang="en-US" sz="2800" b="0" kern="1200" dirty="0" smtClean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800" b="0" kern="1200" dirty="0" smtClean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r>
              <a:rPr lang="en-US" sz="2800" b="0" kern="120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800" b="0" kern="120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r>
              <a:rPr lang="en-US" sz="2800" b="0" kern="120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800" b="0" kern="120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</a:br>
            <a:endParaRPr lang="en" sz="2400" b="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949" y="1363662"/>
            <a:ext cx="104699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feature of </a:t>
            </a:r>
            <a:r>
              <a:rPr lang="en-MY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MY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 Enterprise </a:t>
            </a:r>
            <a:r>
              <a:rPr lang="en-MY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MY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MY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trending entrepreneurial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NPOs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ventures (Roper &amp; Cheney, 2006,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Borzaga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r>
              <a:rPr lang="en-MY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MY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welfarist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of the social enterprise industry is more in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congruence with the underlining principles of Islamic Social Finance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(Islamic Social Finance Report, 2015)</a:t>
            </a:r>
            <a:endParaRPr lang="en-MY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0" y="339725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</a:rPr>
              <a:t>     </a:t>
            </a: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Realities</a:t>
            </a:r>
            <a:endParaRPr lang="en" sz="4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339402" y="1363663"/>
            <a:ext cx="9355585" cy="5116512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MY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</a:t>
            </a:r>
            <a:r>
              <a:rPr lang="en-MY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Islamic Social Enterprise remain untapped in most Muslim countries </a:t>
            </a:r>
            <a:r>
              <a:rPr lang="en-MY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despite the huge </a:t>
            </a:r>
            <a:r>
              <a:rPr lang="en-MY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potentials (</a:t>
            </a:r>
            <a:r>
              <a:rPr lang="en-MY" sz="28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Mohiuddin</a:t>
            </a:r>
            <a:r>
              <a:rPr lang="en-MY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</a:t>
            </a:r>
            <a:r>
              <a:rPr lang="en-MY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2017</a:t>
            </a:r>
            <a:r>
              <a:rPr lang="en-MY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).</a:t>
            </a:r>
            <a:r>
              <a:rPr lang="en-MY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MY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lack </a:t>
            </a:r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of entrepreneurial spirit </a:t>
            </a: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among others is responsible for the poor state of SE in Muslim countries (</a:t>
            </a:r>
            <a:r>
              <a:rPr lang="en-US" sz="28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Ardic</a:t>
            </a:r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Mylenko</a:t>
            </a:r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&amp; </a:t>
            </a:r>
            <a:r>
              <a:rPr lang="en-US" sz="2800" b="0" dirty="0" err="1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Saltane</a:t>
            </a:r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2011, </a:t>
            </a:r>
            <a:r>
              <a:rPr lang="en-US" sz="2800" b="0" dirty="0" err="1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Mahmood</a:t>
            </a:r>
            <a:r>
              <a:rPr lang="en-US" sz="28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2008</a:t>
            </a:r>
            <a:r>
              <a:rPr lang="en-US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).</a:t>
            </a:r>
            <a:endParaRPr lang="en" sz="2800" b="0" dirty="0">
              <a:solidFill>
                <a:srgbClr val="00206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045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759854" y="391241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</a:rPr>
              <a:t>    </a:t>
            </a: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</a:t>
            </a: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Finance </a:t>
            </a:r>
            <a:endParaRPr lang="en" sz="4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365160" y="1219200"/>
            <a:ext cx="10694988" cy="5638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Zakat,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Awqaf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and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Microfinance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as components of ISF provide the platform for raising the tempo of ISE in the Muslim countries.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Zakat</a:t>
            </a:r>
            <a: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: 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 one of the five pillars of Islam and thus a </a:t>
            </a:r>
            <a: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prescribed injunction to be given to certain category of needy people from the wealth of the rich ones.</a:t>
            </a:r>
            <a:b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 though 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 social-spiritual emblem and an economic </a:t>
            </a:r>
            <a: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pillar of Islam, the religious aspect is more propagated than its economic 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imports (Ibrahim </a:t>
            </a:r>
            <a:r>
              <a:rPr lang="en" sz="2000" b="0" i="1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et al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., 2017). </a:t>
            </a:r>
            <a:b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In Q59 v 7, </a:t>
            </a:r>
            <a:r>
              <a:rPr lang="en-MY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Allah </a:t>
            </a:r>
            <a:r>
              <a:rPr lang="en-MY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(S.W.T) emphasised 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that wealth must not necessarily circulate among the wealthy ones alone but redistributed to benefit the poor and the needy.</a:t>
            </a:r>
            <a: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Zakat collections could be channeled towards improving the competency and social class of the recipients via islamic social enterprise </a:t>
            </a:r>
            <a:r>
              <a:rPr lang="en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engagement</a:t>
            </a:r>
            <a:r>
              <a:rPr lang="en" sz="2200" b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" sz="2200" b="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100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991673" y="416998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</a:t>
            </a: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Finance </a:t>
            </a:r>
            <a:endParaRPr lang="en" sz="4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326524" y="1440936"/>
            <a:ext cx="10694988" cy="5638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Waqf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 a voluntary endowment of properties and cash by the wealthy ones in aid of community development.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Waqf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system was deployed as a veritable tool in extending public goods throughout the Middle East in a decentralized manner (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Kuran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2001).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preservation of </a:t>
            </a:r>
            <a:r>
              <a:rPr lang="en-US" sz="24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Waqf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benefit for the potential beneficiaries requires efficient allocation of resources for investment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purposes.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endParaRPr lang="en" sz="2400" b="0" dirty="0">
              <a:solidFill>
                <a:srgbClr val="00206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17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850006" y="378362"/>
            <a:ext cx="6929438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</a:t>
            </a:r>
            <a:r>
              <a:rPr lang="en" sz="4800" dirty="0" smtClean="0">
                <a:solidFill>
                  <a:schemeClr val="dk1"/>
                </a:solidFill>
              </a:rPr>
              <a:t> Social Finance </a:t>
            </a:r>
            <a:endParaRPr lang="en" sz="4800" dirty="0">
              <a:solidFill>
                <a:schemeClr val="dk1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365161" y="1256339"/>
            <a:ext cx="10694988" cy="5638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Islamic Microfinance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alternative to the interest bearing conventional micro-finance offered to Small and Medium Enterprises (SMEs) to raise debt or equity based fund.</a:t>
            </a:r>
            <a:b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 has been described as a powerful mechanism that offers financing to the entrepreneur low-income class of the society to enhance their financial inclusion (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Obaidullah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and Khan, 2008). 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low income group entrepreneurs are referred to as being highly risky and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unbankable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(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Samad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2014; Hassan, 2015).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 uses various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shariah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compliant contracts such as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Murabahah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qard-hassan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ijarah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salam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and so on to broker debt based microfinance initiatives, while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Mudarabah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and </a:t>
            </a:r>
            <a:r>
              <a:rPr lang="en-US" sz="2000" b="0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Musharakah</a:t>
            </a:r>
            <a:r>
              <a:rPr lang="en-US" sz="20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are generally employed in Islamic microfinance equity arrangement.</a:t>
            </a: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endParaRPr lang="en" sz="2000" b="0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762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 idx="4294967295"/>
          </p:nvPr>
        </p:nvSpPr>
        <p:spPr>
          <a:xfrm>
            <a:off x="0" y="339725"/>
            <a:ext cx="9086850" cy="102393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4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Social Enterprise</a:t>
            </a:r>
            <a:endParaRPr lang="en" sz="4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429554" y="1363663"/>
            <a:ext cx="10450289" cy="5638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2133"/>
              </a:spcAft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engagement in business activities is regarded as obligatory (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fard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kifayah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), and social development is considered an integral part of maintaining social values in Islam. 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Islamic social enterprise is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an 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entrepreneurial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engagement which has </a:t>
            </a:r>
            <a:r>
              <a:rPr lang="en-US" sz="2400" b="0" u="sng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social mission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and </a:t>
            </a:r>
            <a:r>
              <a:rPr lang="en-US" sz="2400" b="0" u="sng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comply with the rulings and principles of the </a:t>
            </a:r>
            <a:r>
              <a:rPr lang="en-US" sz="2400" b="0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Shari’ah</a:t>
            </a: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which </a:t>
            </a:r>
            <a:r>
              <a:rPr lang="en-US" sz="2400" b="0" u="sng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ensure a balance 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between material and spiritual outcomes.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Theoretical as well as practical re-engineering is required to meet the demands of current realities.</a:t>
            </a:r>
            <a:br>
              <a:rPr lang="en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b="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b="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800" b="0" dirty="0">
                <a:latin typeface="Lato"/>
                <a:ea typeface="Lato"/>
                <a:cs typeface="Lato"/>
                <a:sym typeface="Lato"/>
              </a:rPr>
            </a:br>
            <a:endParaRPr lang="en" sz="1800" b="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878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3A21E68A2E242A1526AEDDC2FD532" ma:contentTypeVersion="2" ma:contentTypeDescription="Create a new document." ma:contentTypeScope="" ma:versionID="157c225d258540a97fd6430e8a60b394">
  <xsd:schema xmlns:xsd="http://www.w3.org/2001/XMLSchema" xmlns:xs="http://www.w3.org/2001/XMLSchema" xmlns:p="http://schemas.microsoft.com/office/2006/metadata/properties" xmlns:ns1="http://schemas.microsoft.com/sharepoint/v3" xmlns:ns2="b4e70e4a-9d52-4d4c-aa2f-92d1474cace6" targetNamespace="http://schemas.microsoft.com/office/2006/metadata/properties" ma:root="true" ma:fieldsID="31422e942b709250fde4e97c4aebb9c2" ns1:_="" ns2:_="">
    <xsd:import namespace="http://schemas.microsoft.com/sharepoint/v3"/>
    <xsd:import namespace="b4e70e4a-9d52-4d4c-aa2f-92d1474cace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70e4a-9d52-4d4c-aa2f-92d1474ca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b4e70e4a-9d52-4d4c-aa2f-92d1474cace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7A8E48-6B5E-441D-A0D0-844802170914}"/>
</file>

<file path=customXml/itemProps2.xml><?xml version="1.0" encoding="utf-8"?>
<ds:datastoreItem xmlns:ds="http://schemas.openxmlformats.org/officeDocument/2006/customXml" ds:itemID="{5E9BAE25-ED5A-415D-9946-2A8CB8CE42B2}"/>
</file>

<file path=customXml/itemProps3.xml><?xml version="1.0" encoding="utf-8"?>
<ds:datastoreItem xmlns:ds="http://schemas.openxmlformats.org/officeDocument/2006/customXml" ds:itemID="{F8C4C299-78F0-40BB-A192-D46D20329D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</TotalTime>
  <Words>391</Words>
  <Application>Microsoft Office PowerPoint</Application>
  <PresentationFormat>Widescreen</PresentationFormat>
  <Paragraphs>52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Lato</vt:lpstr>
      <vt:lpstr>Raleway</vt:lpstr>
      <vt:lpstr>Parallax</vt:lpstr>
      <vt:lpstr>A Systematic Synthesis of the Islamic Social Finance for Sustainable Islamic Social Enterprise Framework    Dr Ibrahim Abiodun Oladapo</vt:lpstr>
      <vt:lpstr>Background</vt:lpstr>
      <vt:lpstr>Background</vt:lpstr>
      <vt:lpstr>Introduction</vt:lpstr>
      <vt:lpstr>     Current Realities</vt:lpstr>
      <vt:lpstr>    Islamic Social Finance </vt:lpstr>
      <vt:lpstr>Islamic Social Finance </vt:lpstr>
      <vt:lpstr>Islamic Social Finance </vt:lpstr>
      <vt:lpstr>Islamic Social Enterprise</vt:lpstr>
      <vt:lpstr>Four Factors of Production</vt:lpstr>
      <vt:lpstr>PowerPoint Presentation</vt:lpstr>
      <vt:lpstr>PowerPoint Presentation</vt:lpstr>
      <vt:lpstr>PROPOSED ISLAMIC SOCIAL ENTERPRISE FRAMEWORK</vt:lpstr>
      <vt:lpstr>ISLAMIC SOCIAL FINANCE AND SOCIAL ENTERPRISE</vt:lpstr>
      <vt:lpstr>Concluding Remarks</vt:lpstr>
      <vt:lpstr>   Islamic Social Finance is borderless. Let us break the barriers to build strong Islamic Social Enterprise.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/>
  <cp:lastModifiedBy>Aliu Abdulmalik</cp:lastModifiedBy>
  <cp:revision>167</cp:revision>
  <cp:lastPrinted>2017-08-28T03:12:36Z</cp:lastPrinted>
  <dcterms:created xsi:type="dcterms:W3CDTF">2017-05-02T05:59:43Z</dcterms:created>
  <dcterms:modified xsi:type="dcterms:W3CDTF">2017-12-19T18:29:10Z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0x0101006773A21E68A2E242A1526AEDDC2FD532</vt:lpwstr>
  </property>
  <property fmtid="{D5CDD505-2E9C-101B-9397-08002B2CF9AE}" pid="3" name="Order">
    <vt:r8>1000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