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3" r:id="rId4"/>
    <p:sldId id="277" r:id="rId5"/>
    <p:sldId id="278" r:id="rId6"/>
    <p:sldId id="258" r:id="rId7"/>
    <p:sldId id="262" r:id="rId8"/>
    <p:sldId id="259" r:id="rId9"/>
    <p:sldId id="284" r:id="rId10"/>
    <p:sldId id="260" r:id="rId11"/>
    <p:sldId id="263" r:id="rId12"/>
    <p:sldId id="264" r:id="rId13"/>
    <p:sldId id="265" r:id="rId14"/>
    <p:sldId id="266" r:id="rId15"/>
    <p:sldId id="267" r:id="rId16"/>
    <p:sldId id="268" r:id="rId17"/>
    <p:sldId id="282" r:id="rId18"/>
    <p:sldId id="269" r:id="rId19"/>
    <p:sldId id="270" r:id="rId20"/>
    <p:sldId id="281" r:id="rId21"/>
    <p:sldId id="271" r:id="rId22"/>
    <p:sldId id="272" r:id="rId23"/>
    <p:sldId id="273" r:id="rId24"/>
    <p:sldId id="274" r:id="rId25"/>
    <p:sldId id="279" r:id="rId26"/>
    <p:sldId id="275" r:id="rId27"/>
    <p:sldId id="280" r:id="rId28"/>
    <p:sldId id="276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3" autoAdjust="0"/>
    <p:restoredTop sz="92292" autoAdjust="0"/>
  </p:normalViewPr>
  <p:slideViewPr>
    <p:cSldViewPr snapToGrid="0">
      <p:cViewPr varScale="1">
        <p:scale>
          <a:sx n="45" d="100"/>
          <a:sy n="45" d="100"/>
        </p:scale>
        <p:origin x="89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868680"/>
            <a:ext cx="12192000" cy="6156960"/>
          </a:xfrm>
        </p:spPr>
        <p:txBody>
          <a:bodyPr>
            <a:normAutofit/>
          </a:bodyPr>
          <a:lstStyle/>
          <a:p>
            <a:pPr algn="ctr"/>
            <a:br>
              <a:rPr lang="en-US" sz="4400" b="1" dirty="0"/>
            </a:br>
            <a:r>
              <a:rPr lang="en-US" sz="4400" b="1" dirty="0"/>
              <a:t>SHARI`AH AND LEGAL DIMENSIONS OF POST DEFAULT SUKUK RESTRUCTURING: A CRITICAL ANALYSIS</a:t>
            </a:r>
            <a:br>
              <a:rPr lang="en-AU" dirty="0"/>
            </a:br>
            <a:r>
              <a:rPr lang="en-US" b="1" dirty="0"/>
              <a:t> </a:t>
            </a:r>
            <a:br>
              <a:rPr lang="en-AU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19400"/>
            <a:ext cx="12192000" cy="3520440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sz="9600" b="1" dirty="0"/>
          </a:p>
          <a:p>
            <a:pPr algn="ctr"/>
            <a:r>
              <a:rPr lang="en-US" sz="9600" b="1" dirty="0"/>
              <a:t>Dr. Abu Umar Faruq Ahmad</a:t>
            </a:r>
            <a:endParaRPr lang="en-US" sz="9600" dirty="0"/>
          </a:p>
          <a:p>
            <a:pPr algn="ctr"/>
            <a:r>
              <a:rPr lang="en-US" sz="8000" dirty="0"/>
              <a:t>Associate Professor of Islamic Law of Transaction/Jurisprudence</a:t>
            </a:r>
          </a:p>
          <a:p>
            <a:pPr algn="ctr"/>
            <a:r>
              <a:rPr lang="en-US" sz="8000" dirty="0"/>
              <a:t>School of Business and Economics, </a:t>
            </a:r>
            <a:r>
              <a:rPr lang="en-US" sz="8000" dirty="0" err="1"/>
              <a:t>Universiti</a:t>
            </a:r>
            <a:r>
              <a:rPr lang="en-US" sz="8000" dirty="0"/>
              <a:t> Brunei Darussalam, Brunei</a:t>
            </a:r>
          </a:p>
          <a:p>
            <a:pPr algn="ctr"/>
            <a:r>
              <a:rPr lang="en-US" sz="8000" dirty="0"/>
              <a:t>&amp;</a:t>
            </a:r>
          </a:p>
          <a:p>
            <a:pPr algn="ctr"/>
            <a:r>
              <a:rPr lang="en-US" sz="8000" dirty="0"/>
              <a:t>Chairman, </a:t>
            </a:r>
            <a:r>
              <a:rPr lang="en-US" sz="8000" dirty="0" err="1"/>
              <a:t>Shari`ah</a:t>
            </a:r>
            <a:r>
              <a:rPr lang="en-US" sz="8000" dirty="0"/>
              <a:t> Supervisory Board of Islamic Cooperative Finance Australia Ltd., Sydney, Australia</a:t>
            </a:r>
          </a:p>
          <a:p>
            <a:r>
              <a:rPr lang="en-US" dirty="0"/>
              <a:t>For presentation at</a:t>
            </a:r>
            <a:endParaRPr lang="en-AU" dirty="0"/>
          </a:p>
          <a:p>
            <a:pPr algn="ctr"/>
            <a:r>
              <a:rPr lang="en-US" sz="7200" dirty="0"/>
              <a:t>3</a:t>
            </a:r>
            <a:r>
              <a:rPr lang="en-US" sz="7200" baseline="30000" dirty="0"/>
              <a:t>rd</a:t>
            </a:r>
            <a:r>
              <a:rPr lang="en-US" sz="7200" dirty="0"/>
              <a:t> Islamic Finance Conference on Islamic Entrepreneurial Finance</a:t>
            </a:r>
            <a:endParaRPr lang="en-AU" sz="7200" dirty="0"/>
          </a:p>
          <a:p>
            <a:pPr algn="ctr"/>
            <a:r>
              <a:rPr lang="en-US" sz="7200" dirty="0" err="1"/>
              <a:t>Effat</a:t>
            </a:r>
            <a:r>
              <a:rPr lang="en-US" sz="7200" dirty="0"/>
              <a:t> University, Jeddah, Saudi Arabia</a:t>
            </a:r>
            <a:endParaRPr lang="en-AU" sz="7200" dirty="0"/>
          </a:p>
          <a:p>
            <a:pPr algn="ctr"/>
            <a:r>
              <a:rPr lang="en-US" sz="7200" dirty="0"/>
              <a:t>December 21</a:t>
            </a:r>
            <a:r>
              <a:rPr lang="en-US" sz="7200" baseline="30000" dirty="0"/>
              <a:t>st</a:t>
            </a:r>
            <a:r>
              <a:rPr lang="en-US" sz="7200" dirty="0"/>
              <a:t>, 2017</a:t>
            </a:r>
            <a:endParaRPr lang="en-AU" sz="7200" dirty="0"/>
          </a:p>
        </p:txBody>
      </p:sp>
    </p:spTree>
    <p:extLst>
      <p:ext uri="{BB962C8B-B14F-4D97-AF65-F5344CB8AC3E}">
        <p14:creationId xmlns:p14="http://schemas.microsoft.com/office/powerpoint/2010/main" val="1687619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12192000" cy="560832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7. </a:t>
            </a:r>
            <a:r>
              <a:rPr lang="en-US" sz="3200" b="1" dirty="0" err="1"/>
              <a:t>Shari`ah</a:t>
            </a:r>
            <a:r>
              <a:rPr lang="en-US" sz="3200" b="1" dirty="0"/>
              <a:t> Issues on </a:t>
            </a:r>
            <a:r>
              <a:rPr lang="en-US" sz="3200" b="1" i="1" dirty="0" err="1"/>
              <a:t>Sukuk</a:t>
            </a:r>
            <a:r>
              <a:rPr lang="en-US" sz="3200" b="1" dirty="0"/>
              <a:t> Restructuring </a:t>
            </a:r>
          </a:p>
          <a:p>
            <a:r>
              <a:rPr lang="en-US" sz="3200" dirty="0"/>
              <a:t>Following are some issues pertaining to </a:t>
            </a:r>
            <a:r>
              <a:rPr lang="en-US" sz="3200" dirty="0" err="1"/>
              <a:t>Shari`ah</a:t>
            </a:r>
            <a:r>
              <a:rPr lang="en-US" sz="3200" dirty="0"/>
              <a:t> in </a:t>
            </a:r>
            <a:r>
              <a:rPr lang="en-US" sz="3200" i="1" dirty="0" err="1"/>
              <a:t>Sukuk</a:t>
            </a:r>
            <a:r>
              <a:rPr lang="en-US" sz="3200" dirty="0"/>
              <a:t> restructurings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sz="3200" b="1" dirty="0"/>
              <a:t>1)</a:t>
            </a:r>
            <a:r>
              <a:rPr lang="en-US" sz="3200" dirty="0"/>
              <a:t> </a:t>
            </a:r>
            <a:r>
              <a:rPr lang="en-MY" sz="3200" b="1" dirty="0"/>
              <a:t>Absence of corporate restructurings in Islamic finance</a:t>
            </a:r>
            <a:endParaRPr lang="en-US" sz="3200" dirty="0"/>
          </a:p>
          <a:p>
            <a:r>
              <a:rPr lang="en-US" sz="3200" dirty="0"/>
              <a:t>No significant</a:t>
            </a:r>
            <a:r>
              <a:rPr lang="en-US" sz="3200" i="1" dirty="0"/>
              <a:t> </a:t>
            </a:r>
            <a:r>
              <a:rPr lang="en-US" sz="3200" dirty="0"/>
              <a:t>literature is available on the fundamental principles of </a:t>
            </a:r>
            <a:r>
              <a:rPr lang="en-US" sz="3200" dirty="0" err="1"/>
              <a:t>Shari`ah</a:t>
            </a:r>
            <a:r>
              <a:rPr lang="en-US" sz="3200" dirty="0"/>
              <a:t>-compliant corporate restructurings</a:t>
            </a:r>
          </a:p>
          <a:p>
            <a:r>
              <a:rPr lang="en-US" sz="3200" dirty="0"/>
              <a:t>Yet the modern</a:t>
            </a:r>
            <a:r>
              <a:rPr lang="en-US" sz="3200" i="1" dirty="0"/>
              <a:t> </a:t>
            </a:r>
            <a:r>
              <a:rPr lang="en-US" sz="3200" dirty="0"/>
              <a:t>Islamic legal literature on forgiveness for those unable to repay emphasizes on insolvency and restructuring</a:t>
            </a:r>
            <a:r>
              <a:rPr lang="en-US" sz="3200" i="1" dirty="0"/>
              <a:t> </a:t>
            </a:r>
            <a:r>
              <a:rPr lang="en-US" sz="3200" dirty="0"/>
              <a:t>for natural legal persons only, not for corporate entities</a:t>
            </a: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20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39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9680"/>
            <a:ext cx="12024360" cy="54559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2) Debtor-friendly versus creditor-friendly</a:t>
            </a:r>
          </a:p>
          <a:p>
            <a:r>
              <a:rPr lang="en-US" sz="2800" dirty="0"/>
              <a:t>The Qur’anic statement (2:280)* about granting a defaulter facing hardship in making repayments a rescheduling period suggests that a </a:t>
            </a:r>
            <a:r>
              <a:rPr lang="en-US" sz="2800" dirty="0" err="1"/>
              <a:t>Shari`a</a:t>
            </a:r>
            <a:r>
              <a:rPr lang="en-US" sz="2800" dirty="0"/>
              <a:t>-compliant approach to </a:t>
            </a:r>
            <a:r>
              <a:rPr lang="en-US" sz="2800" i="1" dirty="0"/>
              <a:t>Sukuk </a:t>
            </a:r>
            <a:r>
              <a:rPr lang="en-US" sz="2800" dirty="0"/>
              <a:t>restructuring is not only creditor-friendly, but also debtor-friendly</a:t>
            </a:r>
          </a:p>
          <a:p>
            <a:r>
              <a:rPr lang="en-US" sz="2800" dirty="0"/>
              <a:t>The verse (5:1) </a:t>
            </a:r>
            <a:r>
              <a:rPr lang="en-US" sz="2800" i="1" dirty="0"/>
              <a:t>“O you who have believed, fulfill [all] contracts...” </a:t>
            </a:r>
            <a:r>
              <a:rPr lang="en-US" sz="2800" dirty="0"/>
              <a:t>makes debtors both legally and morally obliged to respect their contractual commitments during genuinely exceptional hardships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*"</a:t>
            </a:r>
            <a:r>
              <a:rPr lang="en-US" sz="2800" i="1" dirty="0"/>
              <a:t>If any debtor suffers hardship, then postpone [repaying] it until conditions become easier [for him]; while if you treat it as an act of charity, would be better for you, if you only knew!.</a:t>
            </a:r>
            <a:r>
              <a:rPr lang="en-US" sz="2800" dirty="0"/>
              <a:t>" 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610276"/>
              </p:ext>
            </p:extLst>
          </p:nvPr>
        </p:nvGraphicFramePr>
        <p:xfrm>
          <a:off x="685800" y="4384109"/>
          <a:ext cx="10820400" cy="551145"/>
        </p:xfrm>
        <a:graphic>
          <a:graphicData uri="http://schemas.openxmlformats.org/drawingml/2006/table">
            <a:tbl>
              <a:tblPr/>
              <a:tblGrid>
                <a:gridCol w="10820400">
                  <a:extLst>
                    <a:ext uri="{9D8B030D-6E8A-4147-A177-3AD203B41FA5}">
                      <a16:colId xmlns:a16="http://schemas.microsoft.com/office/drawing/2014/main" val="3165206648"/>
                    </a:ext>
                  </a:extLst>
                </a:gridCol>
              </a:tblGrid>
              <a:tr h="551145">
                <a:tc>
                  <a:txBody>
                    <a:bodyPr/>
                    <a:lstStyle/>
                    <a:p>
                      <a:pPr algn="l"/>
                      <a:r>
                        <a:rPr lang="ar-SA" sz="2800" dirty="0">
                          <a:effectLst/>
                        </a:rPr>
                        <a:t>وَإِنْ كَانَ ذُو عُسْرَةٍ فَنَظِرَةٌ إِلَىٰ مَيْسَرَةٍ ۚ وَأَنْ تَصَدَّقُوا خَيْرٌ لَكُمْ ۖ إِنْ كُنْتُمْ تَعْلَمُونَ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597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86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412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4440"/>
            <a:ext cx="12039600" cy="5394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8. Key Factors that Cause </a:t>
            </a:r>
            <a:r>
              <a:rPr lang="en-US" sz="3200" b="1" i="1" dirty="0" err="1"/>
              <a:t>Sukuk</a:t>
            </a:r>
            <a:r>
              <a:rPr lang="en-US" sz="3200" b="1" dirty="0"/>
              <a:t> Defaults 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sz="3200" b="1" dirty="0"/>
              <a:t>1) </a:t>
            </a:r>
            <a:r>
              <a:rPr lang="en-MY" sz="3200" b="1" dirty="0"/>
              <a:t>Failure to pay on time</a:t>
            </a:r>
            <a:endParaRPr lang="en-US" sz="3200" dirty="0"/>
          </a:p>
          <a:p>
            <a:r>
              <a:rPr lang="en-US" sz="3200" dirty="0"/>
              <a:t>If a </a:t>
            </a:r>
            <a:r>
              <a:rPr lang="en-US" sz="3200" i="1" dirty="0" err="1"/>
              <a:t>Sukuk</a:t>
            </a:r>
            <a:r>
              <a:rPr lang="en-US" sz="3200" i="1" dirty="0"/>
              <a:t> </a:t>
            </a:r>
            <a:r>
              <a:rPr lang="en-US" sz="3200" dirty="0"/>
              <a:t>issuer fails to make a timely payment as agreed in the agreement it leads to a possibility of default</a:t>
            </a:r>
          </a:p>
          <a:p>
            <a:r>
              <a:rPr lang="en-US" sz="3200" dirty="0"/>
              <a:t>In that case, the </a:t>
            </a:r>
            <a:r>
              <a:rPr lang="en-US" sz="3200" i="1" dirty="0" err="1"/>
              <a:t>Sukuk</a:t>
            </a:r>
            <a:r>
              <a:rPr lang="en-US" sz="3200" i="1" dirty="0"/>
              <a:t> </a:t>
            </a:r>
            <a:r>
              <a:rPr lang="en-US" sz="3200" dirty="0"/>
              <a:t>issuer needs to take an immediate action if a likelihood of failure to pay is anticipated</a:t>
            </a:r>
          </a:p>
          <a:p>
            <a:r>
              <a:rPr lang="en-US" sz="3200" dirty="0"/>
              <a:t>As a result, the </a:t>
            </a:r>
            <a:r>
              <a:rPr lang="en-US" sz="3200" i="1" dirty="0" err="1"/>
              <a:t>Sukuk</a:t>
            </a:r>
            <a:r>
              <a:rPr lang="en-US" sz="3200" dirty="0"/>
              <a:t> issuer either chooses to refinancing or restructuring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51013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1"/>
            <a:ext cx="12070080" cy="151951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SHARI`AH AND LEGAL DIMENSIONS OF POST DEFAULT SUKUK RESTRUCTURING: A CRITICAL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" y="1630680"/>
            <a:ext cx="11932920" cy="5227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2) Protection of Investors’ Rights</a:t>
            </a:r>
          </a:p>
          <a:p>
            <a:r>
              <a:rPr lang="en-US" sz="3200" dirty="0"/>
              <a:t>In order to make the Sukuk</a:t>
            </a:r>
            <a:r>
              <a:rPr lang="en-US" sz="3200" i="1" dirty="0"/>
              <a:t> fully </a:t>
            </a:r>
            <a:r>
              <a:rPr lang="en-US" sz="3200" i="1" dirty="0" err="1"/>
              <a:t>Shari`ah</a:t>
            </a:r>
            <a:r>
              <a:rPr lang="en-US" sz="3200" i="1" dirty="0"/>
              <a:t> </a:t>
            </a:r>
            <a:r>
              <a:rPr lang="en-US" sz="3200" dirty="0"/>
              <a:t>compliant they need to have the extra layer of security so that the default should be perceived, as something to be avoided in terms of  an attraction to investment</a:t>
            </a:r>
          </a:p>
          <a:p>
            <a:r>
              <a:rPr lang="en-US" sz="3200" dirty="0"/>
              <a:t>Since </a:t>
            </a:r>
            <a:r>
              <a:rPr lang="en-US" sz="3200" i="1" dirty="0" err="1"/>
              <a:t>Sukuk</a:t>
            </a:r>
            <a:r>
              <a:rPr lang="en-US" sz="3200" i="1" dirty="0"/>
              <a:t> </a:t>
            </a:r>
            <a:r>
              <a:rPr lang="en-US" sz="3200" dirty="0"/>
              <a:t>are structured differently from those of conventional bonds, essentially the protection depends on the structure of the contract itself</a:t>
            </a:r>
          </a:p>
          <a:p>
            <a:r>
              <a:rPr lang="en-US" sz="3200" dirty="0"/>
              <a:t>For example, investors' protection in </a:t>
            </a:r>
            <a:r>
              <a:rPr lang="en-US" sz="3200" i="1" dirty="0"/>
              <a:t>Sukuk </a:t>
            </a:r>
            <a:r>
              <a:rPr lang="en-US" sz="3200" i="1" dirty="0" err="1"/>
              <a:t>Musharakah</a:t>
            </a:r>
            <a:r>
              <a:rPr lang="en-US" sz="3200" dirty="0"/>
              <a:t> structure may differ from that of </a:t>
            </a:r>
            <a:r>
              <a:rPr lang="en-US" sz="3200" i="1" dirty="0"/>
              <a:t>Sukuk </a:t>
            </a:r>
            <a:r>
              <a:rPr lang="en-US" sz="3200" i="1" dirty="0" err="1"/>
              <a:t>Murabahah</a:t>
            </a:r>
            <a:r>
              <a:rPr lang="en-US" sz="3200" i="1" dirty="0"/>
              <a:t> </a:t>
            </a:r>
            <a:endParaRPr lang="en-US" sz="3200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44693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471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642534"/>
            <a:ext cx="12022667" cy="4961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3) Lack of Strict Regulations Supportive of Avoiding </a:t>
            </a:r>
            <a:r>
              <a:rPr lang="en-US" sz="3200" b="1" i="1" dirty="0" err="1"/>
              <a:t>Sukuk</a:t>
            </a:r>
            <a:r>
              <a:rPr lang="en-US" sz="3200" b="1" dirty="0"/>
              <a:t> Defaults </a:t>
            </a:r>
          </a:p>
          <a:p>
            <a:r>
              <a:rPr lang="en-US" sz="3200" dirty="0"/>
              <a:t>Unlike the Middle Eastern countries, in Malaysia, </a:t>
            </a:r>
            <a:r>
              <a:rPr lang="en-US" sz="3200" i="1" dirty="0"/>
              <a:t>Sukuk </a:t>
            </a:r>
            <a:r>
              <a:rPr lang="en-US" sz="3200" dirty="0"/>
              <a:t>and bonds are equally governed by similar standards, guidelines and laws</a:t>
            </a:r>
          </a:p>
          <a:p>
            <a:r>
              <a:rPr lang="en-US" sz="3200" dirty="0"/>
              <a:t>As a result, </a:t>
            </a:r>
            <a:r>
              <a:rPr lang="en-US" sz="3200" i="1" dirty="0" err="1"/>
              <a:t>Sukuk</a:t>
            </a:r>
            <a:r>
              <a:rPr lang="en-US" sz="3200" i="1" dirty="0"/>
              <a:t> </a:t>
            </a:r>
            <a:r>
              <a:rPr lang="en-US" sz="3200" dirty="0"/>
              <a:t>are regarded as a financial obligation, whereby the investors are acknowledged as creditors</a:t>
            </a:r>
          </a:p>
          <a:p>
            <a:r>
              <a:rPr lang="en-US" sz="3200" dirty="0"/>
              <a:t>This attitude of level playing provides some level of comfort to the investors, in that they are adequately protected in any unforeseen event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52743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784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0918"/>
            <a:ext cx="12039600" cy="55670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/>
              <a:t>4) Sukuk Holders' Misconception about </a:t>
            </a:r>
            <a:r>
              <a:rPr lang="en-US" sz="3200" b="1" i="1" dirty="0"/>
              <a:t>Sukuk</a:t>
            </a:r>
            <a:r>
              <a:rPr lang="en-US" sz="3200" b="1" dirty="0"/>
              <a:t> being 'Asset-backed‘</a:t>
            </a:r>
          </a:p>
          <a:p>
            <a:r>
              <a:rPr lang="en-US" sz="3200" dirty="0"/>
              <a:t>Often </a:t>
            </a:r>
            <a:r>
              <a:rPr lang="en-US" sz="3200" i="1" dirty="0" err="1"/>
              <a:t>Sukuk</a:t>
            </a:r>
            <a:r>
              <a:rPr lang="en-US" sz="3200" dirty="0"/>
              <a:t> holders have the perception that their </a:t>
            </a:r>
            <a:r>
              <a:rPr lang="en-US" sz="3200" i="1" dirty="0" err="1"/>
              <a:t>Sukuk</a:t>
            </a:r>
            <a:r>
              <a:rPr lang="en-US" sz="3200" dirty="0"/>
              <a:t> are 'asset-backed' </a:t>
            </a:r>
          </a:p>
          <a:p>
            <a:r>
              <a:rPr lang="en-US" sz="3200" dirty="0"/>
              <a:t>It means that they are holding a security that is </a:t>
            </a:r>
            <a:r>
              <a:rPr lang="en-US" sz="3200" dirty="0" err="1"/>
              <a:t>collateralised</a:t>
            </a:r>
            <a:r>
              <a:rPr lang="en-US" sz="3200" dirty="0"/>
              <a:t>, giving them a claim on the assets in the event of a default</a:t>
            </a:r>
          </a:p>
          <a:p>
            <a:r>
              <a:rPr lang="en-US" sz="3200" dirty="0"/>
              <a:t>This perception is wrong, as in most cases</a:t>
            </a:r>
          </a:p>
          <a:p>
            <a:r>
              <a:rPr lang="en-US" sz="3200" dirty="0"/>
              <a:t>In reality, they are 'asset-based', providing investors an ownership interest in the cash flows but not of the assets themselves</a:t>
            </a:r>
          </a:p>
          <a:p>
            <a:r>
              <a:rPr lang="en-US" sz="3200" dirty="0"/>
              <a:t>In order for </a:t>
            </a:r>
            <a:r>
              <a:rPr lang="en-US" sz="3200" i="1" dirty="0" err="1"/>
              <a:t>Sukuk</a:t>
            </a:r>
            <a:r>
              <a:rPr lang="en-US" sz="3200" dirty="0"/>
              <a:t> to be </a:t>
            </a:r>
            <a:r>
              <a:rPr lang="en-US" sz="3200" dirty="0" err="1"/>
              <a:t>Shari`ah</a:t>
            </a:r>
            <a:r>
              <a:rPr lang="en-US" sz="3200" dirty="0"/>
              <a:t>-compliant, the issuance must be in the asset-backed form that grant a real ownership interest to </a:t>
            </a:r>
            <a:r>
              <a:rPr lang="en-US" sz="3200" i="1" dirty="0" err="1"/>
              <a:t>Sukuk</a:t>
            </a:r>
            <a:r>
              <a:rPr lang="en-US" sz="3200" i="1" dirty="0"/>
              <a:t> </a:t>
            </a:r>
            <a:r>
              <a:rPr lang="en-US" sz="3200" dirty="0"/>
              <a:t>holders of all the underlying assets used in backing up the issuance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12921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3542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9894"/>
            <a:ext cx="12192000" cy="5535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5) Lack of Rating Performance of </a:t>
            </a:r>
            <a:r>
              <a:rPr lang="en-US" sz="2800" b="1" i="1" dirty="0" err="1"/>
              <a:t>Sukuk</a:t>
            </a:r>
            <a:endParaRPr lang="en-US" sz="2800" b="1" i="1" dirty="0"/>
          </a:p>
          <a:p>
            <a:r>
              <a:rPr lang="en-US" sz="2800" dirty="0"/>
              <a:t>As the credit quality in the rating grades deteriorates the likelihood of default increases</a:t>
            </a:r>
          </a:p>
          <a:p>
            <a:r>
              <a:rPr lang="en-US" sz="2800" dirty="0"/>
              <a:t>Conversely, the sooner the likelihood of default jumps sharply the rating moves from investment to non-investment grades that justify the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dirty="0"/>
              <a:t>defaults</a:t>
            </a:r>
          </a:p>
          <a:p>
            <a:r>
              <a:rPr lang="en-US" sz="2800" dirty="0"/>
              <a:t>Moreover, a great number of </a:t>
            </a:r>
            <a:r>
              <a:rPr lang="en-US" sz="2800" i="1" dirty="0"/>
              <a:t>Sukuk</a:t>
            </a:r>
            <a:r>
              <a:rPr lang="en-US" sz="2800" dirty="0"/>
              <a:t> issued have not been rated at all, and as a result it might make life dearer for issuers that are below investment grade</a:t>
            </a:r>
          </a:p>
          <a:p>
            <a:r>
              <a:rPr lang="en-US" sz="2800" dirty="0"/>
              <a:t>The illiquidity of the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dirty="0"/>
              <a:t>market might deserve a greater premium for its security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211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3542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9894"/>
            <a:ext cx="12192000" cy="5535706"/>
          </a:xfrm>
        </p:spPr>
        <p:txBody>
          <a:bodyPr>
            <a:normAutofit/>
          </a:bodyPr>
          <a:lstStyle/>
          <a:p>
            <a:r>
              <a:rPr lang="en-US" sz="3200" dirty="0"/>
              <a:t>Investors in asset-backed </a:t>
            </a:r>
            <a:r>
              <a:rPr lang="en-US" sz="3200" i="1" dirty="0"/>
              <a:t>Sukuk</a:t>
            </a:r>
            <a:r>
              <a:rPr lang="en-US" sz="3200" dirty="0"/>
              <a:t> contracts should give more focus on where the assets are physically located</a:t>
            </a:r>
          </a:p>
          <a:p>
            <a:r>
              <a:rPr lang="en-US" sz="3200" dirty="0"/>
              <a:t>The asset-based </a:t>
            </a:r>
            <a:r>
              <a:rPr lang="en-US" sz="3200" i="1" dirty="0"/>
              <a:t>Sukuk </a:t>
            </a:r>
            <a:r>
              <a:rPr lang="en-US" sz="3200" dirty="0"/>
              <a:t>holders are expected to demand a bigger excess spread between the cash flowing into the SPV (created for such a purpose) and the cash flowing out of it to them to better protect investors' capital from being defaulted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59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610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3" y="1371600"/>
            <a:ext cx="11853334" cy="5300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/>
              <a:t>6. Discrepancy Between Form and Substance</a:t>
            </a:r>
            <a:endParaRPr lang="en-US" sz="2600" dirty="0"/>
          </a:p>
          <a:p>
            <a:r>
              <a:rPr lang="en-US" sz="2600" dirty="0"/>
              <a:t>The default of a particular </a:t>
            </a:r>
            <a:r>
              <a:rPr lang="en-US" sz="2600" i="1" dirty="0" err="1"/>
              <a:t>Sukuk</a:t>
            </a:r>
            <a:r>
              <a:rPr lang="en-US" sz="2600" dirty="0"/>
              <a:t> usually occurred when defaults are reported in defaulting loans re-payment</a:t>
            </a:r>
          </a:p>
          <a:p>
            <a:r>
              <a:rPr lang="en-US" sz="2600" dirty="0"/>
              <a:t>However, the </a:t>
            </a:r>
            <a:r>
              <a:rPr lang="en-US" sz="2600" i="1" dirty="0" err="1"/>
              <a:t>Sukuk</a:t>
            </a:r>
            <a:r>
              <a:rPr lang="en-US" sz="2600" dirty="0"/>
              <a:t>-holders being the true owners of the underlying assets seem to be the owners of investment certificates</a:t>
            </a:r>
          </a:p>
          <a:p>
            <a:r>
              <a:rPr lang="en-US" sz="2600" dirty="0"/>
              <a:t>Given that, from theoretical point of view the solution is to dispose of the assets through a sale and accept the risk of loss as their owners</a:t>
            </a:r>
          </a:p>
          <a:p>
            <a:r>
              <a:rPr lang="en-US" sz="2600" dirty="0"/>
              <a:t>However, the majority of </a:t>
            </a:r>
            <a:r>
              <a:rPr lang="en-US" sz="2600" i="1" dirty="0" err="1"/>
              <a:t>Sukuk</a:t>
            </a:r>
            <a:r>
              <a:rPr lang="en-US" sz="2600" dirty="0"/>
              <a:t> are asset based and as such the </a:t>
            </a:r>
            <a:r>
              <a:rPr lang="en-US" sz="2600" i="1" dirty="0" err="1"/>
              <a:t>Sukuk</a:t>
            </a:r>
            <a:r>
              <a:rPr lang="en-US" sz="2600" i="1" dirty="0"/>
              <a:t> </a:t>
            </a:r>
            <a:r>
              <a:rPr lang="en-US" sz="2600" dirty="0"/>
              <a:t>holders have no recourse to assets under the provisions of the original contracts</a:t>
            </a:r>
          </a:p>
          <a:p>
            <a:r>
              <a:rPr lang="en-US" sz="2600" dirty="0"/>
              <a:t>The relationship between the originator and </a:t>
            </a:r>
            <a:r>
              <a:rPr lang="en-US" sz="2600" i="1" dirty="0"/>
              <a:t>Sukuk </a:t>
            </a:r>
            <a:r>
              <a:rPr lang="en-US" sz="2600" dirty="0"/>
              <a:t>holders is that of creditor and debtor, supported by provisions such as buying and selling promises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96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784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2318"/>
            <a:ext cx="12192000" cy="56602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7. Mimicking Conventional Bonds</a:t>
            </a:r>
            <a:endParaRPr lang="en-US" sz="3200" dirty="0"/>
          </a:p>
          <a:p>
            <a:r>
              <a:rPr lang="en-US" sz="3200" dirty="0"/>
              <a:t>Upon investigating some </a:t>
            </a:r>
            <a:r>
              <a:rPr lang="en-US" sz="3200" i="1" dirty="0" err="1"/>
              <a:t>Sukuk</a:t>
            </a:r>
            <a:r>
              <a:rPr lang="en-US" sz="3200" i="1" dirty="0"/>
              <a:t> </a:t>
            </a:r>
            <a:r>
              <a:rPr lang="en-US" sz="3200" dirty="0"/>
              <a:t>default cases, such as </a:t>
            </a:r>
            <a:r>
              <a:rPr lang="en-US" sz="3200" dirty="0" err="1"/>
              <a:t>Nakheel</a:t>
            </a:r>
            <a:r>
              <a:rPr lang="en-US" sz="3200" dirty="0"/>
              <a:t> </a:t>
            </a:r>
            <a:r>
              <a:rPr lang="en-US" sz="3200" i="1" dirty="0" err="1"/>
              <a:t>Sukuk</a:t>
            </a:r>
            <a:r>
              <a:rPr lang="en-US" sz="3200" dirty="0"/>
              <a:t> it is found that </a:t>
            </a:r>
            <a:r>
              <a:rPr lang="en-US" sz="3200" i="1" dirty="0" err="1"/>
              <a:t>Sukuk</a:t>
            </a:r>
            <a:r>
              <a:rPr lang="en-US" sz="3200" dirty="0"/>
              <a:t> that have defaulted were structured to imitate conventional bonds</a:t>
            </a:r>
          </a:p>
          <a:p>
            <a:r>
              <a:rPr lang="en-US" sz="3200" dirty="0"/>
              <a:t>The debt structure of the </a:t>
            </a:r>
            <a:r>
              <a:rPr lang="en-US" sz="3200" i="1" dirty="0" err="1"/>
              <a:t>Sukuk</a:t>
            </a:r>
            <a:r>
              <a:rPr lang="en-US" sz="3200" dirty="0"/>
              <a:t>, whilst providing both </a:t>
            </a:r>
            <a:r>
              <a:rPr lang="en-US" sz="3200" i="1" dirty="0" err="1"/>
              <a:t>Sukuk</a:t>
            </a:r>
            <a:r>
              <a:rPr lang="en-US" sz="3200" dirty="0"/>
              <a:t> holders and issuers with the desired structure replicated the risk of default in a way that </a:t>
            </a:r>
            <a:r>
              <a:rPr lang="en-US" sz="3200" i="1" dirty="0" err="1"/>
              <a:t>Sukuk</a:t>
            </a:r>
            <a:r>
              <a:rPr lang="en-US" sz="3200" dirty="0"/>
              <a:t> necessitate issuers to guarantee both fixed income as well as capital to issuers (creditors)</a:t>
            </a:r>
          </a:p>
          <a:p>
            <a:r>
              <a:rPr lang="en-US" sz="3200" dirty="0"/>
              <a:t>Default is a failure to repay a loan or a part of it by a debtor to a creditor.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150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0"/>
            <a:ext cx="11948160" cy="9482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8267"/>
            <a:ext cx="12192000" cy="6095999"/>
          </a:xfrm>
        </p:spPr>
        <p:txBody>
          <a:bodyPr>
            <a:noAutofit/>
          </a:bodyPr>
          <a:lstStyle/>
          <a:p>
            <a:r>
              <a:rPr lang="en-US" sz="3600" b="1" dirty="0"/>
              <a:t>Introduction</a:t>
            </a:r>
          </a:p>
          <a:p>
            <a:r>
              <a:rPr lang="en-US" sz="3600" dirty="0"/>
              <a:t>The IF industry is growing at a fast pace all over the world</a:t>
            </a:r>
          </a:p>
          <a:p>
            <a:r>
              <a:rPr lang="en-US" sz="3600" dirty="0"/>
              <a:t>It is not immune to failure and defaults like</a:t>
            </a:r>
            <a:r>
              <a:rPr lang="en-US" sz="3600" i="1" dirty="0"/>
              <a:t> </a:t>
            </a:r>
            <a:r>
              <a:rPr lang="en-US" sz="3600" dirty="0"/>
              <a:t>its conventional counterparts</a:t>
            </a:r>
          </a:p>
          <a:p>
            <a:r>
              <a:rPr lang="en-US" sz="3600" dirty="0"/>
              <a:t>It would necessitate rescheduling and refinancing in the event of defaults</a:t>
            </a:r>
          </a:p>
          <a:p>
            <a:r>
              <a:rPr lang="en-US" sz="3600" i="1" dirty="0"/>
              <a:t>Sukuk</a:t>
            </a:r>
            <a:r>
              <a:rPr lang="en-US" sz="3600" b="1" dirty="0"/>
              <a:t> </a:t>
            </a:r>
            <a:r>
              <a:rPr lang="en-US" sz="3600" dirty="0"/>
              <a:t>are akin to a conventional financial product in terms of their exposure to defaults</a:t>
            </a:r>
          </a:p>
        </p:txBody>
      </p:sp>
    </p:spTree>
    <p:extLst>
      <p:ext uri="{BB962C8B-B14F-4D97-AF65-F5344CB8AC3E}">
        <p14:creationId xmlns:p14="http://schemas.microsoft.com/office/powerpoint/2010/main" val="796481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784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2318"/>
            <a:ext cx="12192000" cy="5660215"/>
          </a:xfrm>
        </p:spPr>
        <p:txBody>
          <a:bodyPr>
            <a:normAutofit/>
          </a:bodyPr>
          <a:lstStyle/>
          <a:p>
            <a:r>
              <a:rPr lang="en-US" sz="3200" dirty="0"/>
              <a:t>Here, another reason as to why the </a:t>
            </a:r>
            <a:r>
              <a:rPr lang="en-US" sz="3200" i="1" dirty="0"/>
              <a:t>Sukuk </a:t>
            </a:r>
            <a:r>
              <a:rPr lang="en-US" sz="3200" dirty="0"/>
              <a:t>defaulted is that to a certain extent due to the financial crisis that caused it, originators did not earn adequate returns to make the promised payments</a:t>
            </a:r>
          </a:p>
          <a:p>
            <a:r>
              <a:rPr lang="en-US" sz="3200" dirty="0"/>
              <a:t>The debt-like structure of bonds has been incorporated to </a:t>
            </a:r>
            <a:r>
              <a:rPr lang="en-US" sz="3200" i="1" dirty="0" err="1"/>
              <a:t>Sukuk</a:t>
            </a:r>
            <a:r>
              <a:rPr lang="en-US" sz="3200" dirty="0"/>
              <a:t> through inclusion of income and capital guarantees in the structures</a:t>
            </a:r>
          </a:p>
          <a:p>
            <a:r>
              <a:rPr lang="en-US" sz="3200" dirty="0"/>
              <a:t>This inclusion ensured that a particular failure to make a periodic payment on time or to redeem the principal amount on the due date would show the way of 'default’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69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17599"/>
            <a:ext cx="12073467" cy="5571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8. Lack of Proper </a:t>
            </a:r>
            <a:r>
              <a:rPr lang="en-US" sz="2600" b="1" dirty="0" err="1"/>
              <a:t>Shari`ah</a:t>
            </a:r>
            <a:r>
              <a:rPr lang="en-US" sz="2600" b="1" dirty="0"/>
              <a:t> Supervision</a:t>
            </a:r>
            <a:endParaRPr lang="en-US" sz="2600" dirty="0"/>
          </a:p>
          <a:p>
            <a:r>
              <a:rPr lang="en-US" sz="2600" dirty="0" err="1"/>
              <a:t>Shari`ah</a:t>
            </a:r>
            <a:r>
              <a:rPr lang="en-US" sz="2600" dirty="0"/>
              <a:t> supervision was also questioned by some quarters when defaults occurred in some cases of </a:t>
            </a:r>
            <a:r>
              <a:rPr lang="en-US" sz="2600" i="1" dirty="0" err="1"/>
              <a:t>Sukuk</a:t>
            </a:r>
            <a:endParaRPr lang="en-US" sz="2600" dirty="0"/>
          </a:p>
          <a:p>
            <a:r>
              <a:rPr lang="en-US" sz="2600" dirty="0" err="1"/>
              <a:t>Shari`ah</a:t>
            </a:r>
            <a:r>
              <a:rPr lang="en-US" sz="2600" dirty="0"/>
              <a:t> Board of relevant financial institutions or the independent </a:t>
            </a:r>
            <a:r>
              <a:rPr lang="en-US" sz="2600" dirty="0" err="1"/>
              <a:t>Shari`ah</a:t>
            </a:r>
            <a:r>
              <a:rPr lang="en-US" sz="2600" dirty="0"/>
              <a:t> scholar of the issuer company must certify the </a:t>
            </a:r>
            <a:r>
              <a:rPr lang="en-US" sz="2600" i="1" dirty="0"/>
              <a:t>Sukuk</a:t>
            </a:r>
            <a:r>
              <a:rPr lang="en-US" sz="2600" dirty="0"/>
              <a:t> as </a:t>
            </a:r>
            <a:r>
              <a:rPr lang="en-US" sz="2600" dirty="0" err="1"/>
              <a:t>Shari`ah</a:t>
            </a:r>
            <a:r>
              <a:rPr lang="en-US" sz="2600" dirty="0"/>
              <a:t>-compliant which entails the compliance of </a:t>
            </a:r>
            <a:r>
              <a:rPr lang="en-US" sz="2600" dirty="0" err="1"/>
              <a:t>Shari`ah</a:t>
            </a:r>
            <a:r>
              <a:rPr lang="en-US" sz="2600" dirty="0"/>
              <a:t> principles</a:t>
            </a:r>
          </a:p>
          <a:p>
            <a:r>
              <a:rPr lang="en-US" sz="2600" dirty="0"/>
              <a:t>These include </a:t>
            </a:r>
            <a:r>
              <a:rPr lang="en-US" sz="2600" i="1" dirty="0"/>
              <a:t>inter alia </a:t>
            </a:r>
            <a:r>
              <a:rPr lang="en-US" sz="2600" dirty="0"/>
              <a:t>the outlawing of </a:t>
            </a:r>
            <a:r>
              <a:rPr lang="en-US" sz="2600" i="1" dirty="0" err="1"/>
              <a:t>riba</a:t>
            </a:r>
            <a:r>
              <a:rPr lang="en-US" sz="2600" dirty="0"/>
              <a:t>, banning of financial activities that are contrary to </a:t>
            </a:r>
            <a:r>
              <a:rPr lang="en-US" sz="2600" dirty="0" err="1"/>
              <a:t>Shari`ah</a:t>
            </a:r>
            <a:r>
              <a:rPr lang="en-US" sz="2600" dirty="0"/>
              <a:t>, prohibition of </a:t>
            </a:r>
            <a:r>
              <a:rPr lang="en-US" sz="2600" dirty="0" err="1"/>
              <a:t>g</a:t>
            </a:r>
            <a:r>
              <a:rPr lang="en-US" sz="2600" i="1" dirty="0" err="1"/>
              <a:t>harar</a:t>
            </a:r>
            <a:r>
              <a:rPr lang="en-US" sz="2600" dirty="0"/>
              <a:t>, and so on</a:t>
            </a:r>
          </a:p>
          <a:p>
            <a:r>
              <a:rPr lang="en-US" sz="2600" dirty="0"/>
              <a:t>However, some tend to argue that in Islamic finance there is no possibility that a default can occur by default due to profit sharing and the risk avoidance nature of transactions, while some others have a tendency to blame the Islamic structures and have begun questioning the </a:t>
            </a:r>
            <a:r>
              <a:rPr lang="en-US" sz="2600" dirty="0" err="1"/>
              <a:t>Shari`ah</a:t>
            </a:r>
            <a:r>
              <a:rPr lang="en-US" sz="2600" dirty="0"/>
              <a:t>- compliance of </a:t>
            </a:r>
            <a:r>
              <a:rPr lang="en-US" sz="2600" i="1" dirty="0"/>
              <a:t>Sukuk </a:t>
            </a:r>
            <a:r>
              <a:rPr lang="en-US" sz="2600" dirty="0"/>
              <a:t>issuances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51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55495"/>
            <a:ext cx="12192000" cy="193991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439333"/>
            <a:ext cx="11853333" cy="523239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9. Structural Integrities </a:t>
            </a:r>
            <a:endParaRPr lang="en-US" sz="2800" dirty="0"/>
          </a:p>
          <a:p>
            <a:r>
              <a:rPr lang="en-US" sz="2800" dirty="0"/>
              <a:t>The non-maintenance of structural integrities in structuring </a:t>
            </a:r>
            <a:r>
              <a:rPr lang="en-US" sz="2800" i="1" dirty="0" err="1"/>
              <a:t>Sukuk</a:t>
            </a:r>
            <a:r>
              <a:rPr lang="en-US" sz="2800" dirty="0"/>
              <a:t> is likely one of the key reasons for which the </a:t>
            </a:r>
            <a:r>
              <a:rPr lang="en-US" sz="2800" i="1" dirty="0" err="1"/>
              <a:t>Sukuk</a:t>
            </a:r>
            <a:r>
              <a:rPr lang="en-US" sz="2800" dirty="0"/>
              <a:t> default cases take place</a:t>
            </a:r>
          </a:p>
          <a:p>
            <a:r>
              <a:rPr lang="en-US" sz="2800" b="1" dirty="0"/>
              <a:t>Examples:</a:t>
            </a:r>
            <a:r>
              <a:rPr lang="en-US" sz="2800" dirty="0"/>
              <a:t> The case of Kuwait's Investment Dar and Global Investment House, </a:t>
            </a:r>
            <a:r>
              <a:rPr lang="en-US" sz="2800" dirty="0" err="1"/>
              <a:t>Saad</a:t>
            </a:r>
            <a:r>
              <a:rPr lang="en-US" sz="2800" dirty="0"/>
              <a:t> Group in Saudi Arabia, and the UAE's Dubai World</a:t>
            </a:r>
          </a:p>
          <a:p>
            <a:r>
              <a:rPr lang="en-US" sz="2800" dirty="0"/>
              <a:t>These integrities normally consist of requirements that an element of risk be shared between the business enterprises and the financiers; and that financings be backed by real assets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41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7534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04613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10. Additional Risks Associated with </a:t>
            </a:r>
            <a:r>
              <a:rPr lang="en-US" sz="2800" b="1" i="1" dirty="0" err="1"/>
              <a:t>Sukuk</a:t>
            </a:r>
            <a:endParaRPr lang="en-US" sz="2800" i="1" dirty="0"/>
          </a:p>
          <a:p>
            <a:r>
              <a:rPr lang="en-US" sz="2800" dirty="0"/>
              <a:t>The experience of </a:t>
            </a:r>
            <a:r>
              <a:rPr lang="en-US" sz="2800" i="1" dirty="0"/>
              <a:t>Sukuk</a:t>
            </a:r>
            <a:r>
              <a:rPr lang="en-US" sz="2800" dirty="0"/>
              <a:t> defaults in GCC countries back in 2009, and 2010 clearly showed to plethora of investors that the additional risks are associated with </a:t>
            </a:r>
            <a:r>
              <a:rPr lang="en-US" sz="2800" i="1" dirty="0"/>
              <a:t>Sukuk</a:t>
            </a:r>
            <a:r>
              <a:rPr lang="en-US" sz="2800" dirty="0"/>
              <a:t> as a result of the unproven structures used to entertain </a:t>
            </a:r>
            <a:r>
              <a:rPr lang="en-US" sz="2800" dirty="0" err="1"/>
              <a:t>Shari`ah</a:t>
            </a:r>
            <a:r>
              <a:rPr lang="en-US" sz="2800" dirty="0"/>
              <a:t>-compliance</a:t>
            </a:r>
          </a:p>
          <a:p>
            <a:r>
              <a:rPr lang="en-US" sz="2800" dirty="0"/>
              <a:t>Investors exploring their investments in </a:t>
            </a:r>
            <a:r>
              <a:rPr lang="en-US" sz="2800" i="1" dirty="0" err="1"/>
              <a:t>Sukuk</a:t>
            </a:r>
            <a:r>
              <a:rPr lang="en-US" sz="2800" dirty="0"/>
              <a:t> found no significant difference in what the economic outcome provided in comparison with conventional interest-bearing bonds</a:t>
            </a:r>
          </a:p>
          <a:p>
            <a:r>
              <a:rPr lang="en-US" sz="2800" dirty="0"/>
              <a:t>Nevertheless, they realized that the untested structures created extra layer of risks with few benefits for purposes of portfolio diversification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5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4221"/>
            <a:ext cx="12192000" cy="117909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22399"/>
            <a:ext cx="11887200" cy="5215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11. Ambiguity and Confusion</a:t>
            </a:r>
            <a:endParaRPr lang="en-US" sz="3200" dirty="0"/>
          </a:p>
          <a:p>
            <a:r>
              <a:rPr lang="en-US" sz="3200" dirty="0"/>
              <a:t>The enforcement of </a:t>
            </a:r>
            <a:r>
              <a:rPr lang="en-US" sz="3200" i="1" dirty="0" err="1"/>
              <a:t>Sukuk</a:t>
            </a:r>
            <a:r>
              <a:rPr lang="en-US" sz="3200" i="1" dirty="0"/>
              <a:t> </a:t>
            </a:r>
            <a:r>
              <a:rPr lang="en-US" sz="3200" dirty="0"/>
              <a:t>contracts and their insolvency in the case of default in some of </a:t>
            </a:r>
            <a:r>
              <a:rPr lang="en-US" sz="3200" i="1" dirty="0" err="1"/>
              <a:t>Sukuk</a:t>
            </a:r>
            <a:r>
              <a:rPr lang="en-US" sz="3200" dirty="0"/>
              <a:t> cases were wearing a veil of ambiguity</a:t>
            </a:r>
          </a:p>
          <a:p>
            <a:r>
              <a:rPr lang="en-US" sz="3200" dirty="0"/>
              <a:t>For example, the prospectus of </a:t>
            </a:r>
            <a:r>
              <a:rPr lang="en-US" sz="3200" dirty="0" err="1"/>
              <a:t>Nakheel</a:t>
            </a:r>
            <a:r>
              <a:rPr lang="en-US" sz="3200" dirty="0"/>
              <a:t> </a:t>
            </a:r>
            <a:r>
              <a:rPr lang="en-US" sz="3200" i="1" dirty="0" err="1"/>
              <a:t>Sukuk</a:t>
            </a:r>
            <a:r>
              <a:rPr lang="en-US" sz="3200" dirty="0"/>
              <a:t> in Dubai, instead of expounding matters, added to the ambiguity</a:t>
            </a:r>
          </a:p>
          <a:p>
            <a:r>
              <a:rPr lang="en-US" sz="3200" dirty="0"/>
              <a:t>It stated for instance, “judicial precedents in Dubai have no binding effect on subsequent decisions” </a:t>
            </a:r>
          </a:p>
        </p:txBody>
      </p:sp>
    </p:spTree>
    <p:extLst>
      <p:ext uri="{BB962C8B-B14F-4D97-AF65-F5344CB8AC3E}">
        <p14:creationId xmlns:p14="http://schemas.microsoft.com/office/powerpoint/2010/main" val="2944702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4221"/>
            <a:ext cx="12192000" cy="117909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22399"/>
            <a:ext cx="11887200" cy="5215467"/>
          </a:xfrm>
        </p:spPr>
        <p:txBody>
          <a:bodyPr>
            <a:noAutofit/>
          </a:bodyPr>
          <a:lstStyle/>
          <a:p>
            <a:r>
              <a:rPr lang="en-US" sz="2800" dirty="0"/>
              <a:t>Although </a:t>
            </a:r>
            <a:r>
              <a:rPr lang="en-US" sz="2800" dirty="0" err="1"/>
              <a:t>Nakheel</a:t>
            </a:r>
            <a:r>
              <a:rPr lang="en-US" sz="2800" dirty="0"/>
              <a:t> </a:t>
            </a:r>
            <a:r>
              <a:rPr lang="en-US" sz="2800" i="1" dirty="0"/>
              <a:t>Sukuk</a:t>
            </a:r>
            <a:r>
              <a:rPr lang="en-US" sz="2800" dirty="0"/>
              <a:t> were by definition </a:t>
            </a:r>
            <a:r>
              <a:rPr lang="en-US" sz="2800" dirty="0" err="1"/>
              <a:t>Shari`ah</a:t>
            </a:r>
            <a:r>
              <a:rPr lang="en-US" sz="2800" dirty="0"/>
              <a:t>-compliant, the </a:t>
            </a:r>
            <a:r>
              <a:rPr lang="en-US" sz="2800" i="1" dirty="0"/>
              <a:t>Sukuk</a:t>
            </a:r>
            <a:r>
              <a:rPr lang="en-US" sz="2800" dirty="0"/>
              <a:t> issuers, and Dubai particularly, targeted two groups of investors: those looking for Islamic product, as well as the community of global investors</a:t>
            </a:r>
          </a:p>
          <a:p>
            <a:r>
              <a:rPr lang="en-US" sz="2800" dirty="0"/>
              <a:t>To reach the latter, they adopted most features of interest bearing conventional bonds</a:t>
            </a:r>
          </a:p>
          <a:p>
            <a:r>
              <a:rPr lang="en-US" sz="2800" dirty="0"/>
              <a:t>Moreover, there were some confusions pertaining to potential claims. Hypothetically Dubai as a part of UAE was responsible for the debts of companies it owned, such as Dubai World. However, subsequent evidences showed that this was not the case</a:t>
            </a:r>
          </a:p>
          <a:p>
            <a:r>
              <a:rPr lang="en-US" sz="2800" dirty="0"/>
              <a:t>Although </a:t>
            </a:r>
            <a:r>
              <a:rPr lang="en-US" sz="2800" dirty="0" err="1"/>
              <a:t>Nakheel</a:t>
            </a:r>
            <a:r>
              <a:rPr lang="en-US" sz="2800" dirty="0"/>
              <a:t> </a:t>
            </a:r>
            <a:r>
              <a:rPr lang="en-US" sz="2800" i="1" dirty="0"/>
              <a:t>Sukuk</a:t>
            </a:r>
            <a:r>
              <a:rPr lang="en-US" sz="2800" dirty="0"/>
              <a:t> are said to be a </a:t>
            </a:r>
            <a:r>
              <a:rPr lang="en-US" sz="2800" dirty="0" err="1"/>
              <a:t>Shari`ah</a:t>
            </a:r>
            <a:r>
              <a:rPr lang="en-US" sz="2800" dirty="0"/>
              <a:t>-compliant product they were governed by English law</a:t>
            </a:r>
          </a:p>
        </p:txBody>
      </p:sp>
    </p:spTree>
    <p:extLst>
      <p:ext uri="{BB962C8B-B14F-4D97-AF65-F5344CB8AC3E}">
        <p14:creationId xmlns:p14="http://schemas.microsoft.com/office/powerpoint/2010/main" val="3427356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12039600" cy="12994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455822"/>
            <a:ext cx="11819467" cy="519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9. Findings and Concluding Remarks</a:t>
            </a:r>
          </a:p>
          <a:p>
            <a:r>
              <a:rPr lang="en-US" sz="3600" i="1" dirty="0" err="1"/>
              <a:t>Sukuk</a:t>
            </a:r>
            <a:r>
              <a:rPr lang="en-US" sz="3600" dirty="0"/>
              <a:t> represent undivided beneficial ownership interests in the underlying assets, usufruct, services or investment in particular projects or special investment activities</a:t>
            </a:r>
          </a:p>
          <a:p>
            <a:r>
              <a:rPr lang="en-US" sz="3600" dirty="0"/>
              <a:t>The study finds that </a:t>
            </a:r>
            <a:r>
              <a:rPr lang="en-US" sz="3600" i="1" dirty="0"/>
              <a:t>Sukuk</a:t>
            </a:r>
            <a:r>
              <a:rPr lang="en-US" sz="3600" dirty="0"/>
              <a:t> in order for their protection from being defaulted must adhere to the basic principles of </a:t>
            </a:r>
            <a:r>
              <a:rPr lang="en-US" sz="3600" dirty="0" err="1"/>
              <a:t>Shari`ah</a:t>
            </a:r>
            <a:r>
              <a:rPr lang="en-US" sz="3600" dirty="0"/>
              <a:t>, irrespective of the types, structure and jurisdictions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7254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12039600" cy="12994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455822"/>
            <a:ext cx="11819467" cy="5198978"/>
          </a:xfrm>
        </p:spPr>
        <p:txBody>
          <a:bodyPr>
            <a:normAutofit/>
          </a:bodyPr>
          <a:lstStyle/>
          <a:p>
            <a:r>
              <a:rPr lang="en-US" sz="3200" dirty="0"/>
              <a:t>Similarly, the adherence of other basic </a:t>
            </a:r>
            <a:r>
              <a:rPr lang="en-US" sz="3200" dirty="0" err="1"/>
              <a:t>Shari`ah</a:t>
            </a:r>
            <a:r>
              <a:rPr lang="en-US" sz="3200" dirty="0"/>
              <a:t> principles needs to be taken into consideration while restructuring of Sukuk. These include: </a:t>
            </a:r>
          </a:p>
          <a:p>
            <a:pPr marL="0" indent="0">
              <a:buNone/>
            </a:pPr>
            <a:r>
              <a:rPr lang="en-US" sz="3200" dirty="0"/>
              <a:t>1) avoidance of the elements of interest, risk, ambiguity and gambling and other </a:t>
            </a:r>
            <a:r>
              <a:rPr lang="en-US" sz="3200" dirty="0" err="1"/>
              <a:t>Shari`ah</a:t>
            </a:r>
            <a:r>
              <a:rPr lang="en-US" sz="3200" dirty="0"/>
              <a:t> prohibitions in all its stages</a:t>
            </a:r>
          </a:p>
          <a:p>
            <a:pPr marL="0" indent="0">
              <a:buNone/>
            </a:pPr>
            <a:r>
              <a:rPr lang="en-US" sz="3200" dirty="0"/>
              <a:t>2) the approval of </a:t>
            </a:r>
            <a:r>
              <a:rPr lang="en-US" sz="3200" dirty="0" err="1"/>
              <a:t>Shari`ah</a:t>
            </a:r>
            <a:r>
              <a:rPr lang="en-US" sz="3200" dirty="0"/>
              <a:t> Advisory Board must be obtained; and </a:t>
            </a:r>
          </a:p>
          <a:p>
            <a:pPr marL="0" indent="0">
              <a:buNone/>
            </a:pPr>
            <a:r>
              <a:rPr lang="en-US" sz="3200" dirty="0"/>
              <a:t>3) providing gestation period in the event of debtors’ in financial distress to avoid them to lead to bankruptcy.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043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THANK YOU FOR YOUR PATIENCE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6289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3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0"/>
            <a:ext cx="11948160" cy="9482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4800"/>
            <a:ext cx="12192000" cy="5469466"/>
          </a:xfrm>
        </p:spPr>
        <p:txBody>
          <a:bodyPr>
            <a:noAutofit/>
          </a:bodyPr>
          <a:lstStyle/>
          <a:p>
            <a:r>
              <a:rPr lang="en-US" sz="3600" dirty="0"/>
              <a:t>The definitive reasons for a </a:t>
            </a:r>
            <a:r>
              <a:rPr lang="en-US" sz="3600" i="1" dirty="0"/>
              <a:t>Sukuk </a:t>
            </a:r>
            <a:r>
              <a:rPr lang="en-US" sz="3600" dirty="0"/>
              <a:t>default are:</a:t>
            </a:r>
          </a:p>
          <a:p>
            <a:pPr marL="0" indent="0">
              <a:buNone/>
            </a:pPr>
            <a:r>
              <a:rPr lang="en-US" sz="3600" dirty="0"/>
              <a:t>a) the inability of the </a:t>
            </a:r>
            <a:r>
              <a:rPr lang="en-US" sz="3600" i="1" dirty="0" err="1"/>
              <a:t>Sukuk</a:t>
            </a:r>
            <a:r>
              <a:rPr lang="en-US" sz="3600" dirty="0"/>
              <a:t> issuer to be able to pay the </a:t>
            </a:r>
            <a:r>
              <a:rPr lang="en-US" sz="3600" i="1" dirty="0" err="1"/>
              <a:t>Sukuk</a:t>
            </a:r>
            <a:r>
              <a:rPr lang="en-US" sz="3600" dirty="0"/>
              <a:t> holders their returns as agreed at time of the </a:t>
            </a:r>
            <a:r>
              <a:rPr lang="en-US" sz="3600" i="1" dirty="0" err="1"/>
              <a:t>Sukuk</a:t>
            </a:r>
            <a:r>
              <a:rPr lang="en-US" sz="3600" dirty="0"/>
              <a:t> issuance; and </a:t>
            </a:r>
          </a:p>
          <a:p>
            <a:pPr marL="0" indent="0">
              <a:buNone/>
            </a:pPr>
            <a:r>
              <a:rPr lang="en-US" sz="3600" dirty="0"/>
              <a:t>b) the varying rights of </a:t>
            </a:r>
            <a:r>
              <a:rPr lang="en-US" sz="3600" i="1" dirty="0" err="1"/>
              <a:t>Sukuk</a:t>
            </a:r>
            <a:r>
              <a:rPr lang="en-US" sz="3600" dirty="0"/>
              <a:t> holders whether their structure is an “asset-based” or an “asset-backed”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0259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291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828799"/>
            <a:ext cx="12073467" cy="4809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2. Restructuring: Meaning and Objectives</a:t>
            </a:r>
          </a:p>
          <a:p>
            <a:r>
              <a:rPr lang="en-US" sz="3200" dirty="0"/>
              <a:t>It is a method of rearranging the payments made by a borrower to a lender – especially in the event of liquidation, distressed debt, bankruptcy, insolvency, reorganization, restructuring and workout markets</a:t>
            </a:r>
          </a:p>
          <a:p>
            <a:r>
              <a:rPr lang="en-US" sz="3200" dirty="0"/>
              <a:t>For business firm it is used to imply a considerable adjustment made to the debt, operations or structure of the relevant firm</a:t>
            </a:r>
          </a:p>
          <a:p>
            <a:pPr marL="0" indent="0">
              <a:buNone/>
            </a:pPr>
            <a:endParaRPr lang="en-US" sz="2800" b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97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5260"/>
            <a:ext cx="12054840" cy="144049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7868"/>
            <a:ext cx="1205484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3. Objectives of Islamic Finance Restructuring </a:t>
            </a:r>
          </a:p>
          <a:p>
            <a:pPr marL="0" indent="0">
              <a:buNone/>
            </a:pPr>
            <a:endParaRPr lang="en-US" sz="3200" b="1" dirty="0"/>
          </a:p>
          <a:p>
            <a:r>
              <a:rPr lang="en-US" sz="3200" dirty="0"/>
              <a:t>The objectives of Islamic finance restructuring is two-fold:</a:t>
            </a:r>
          </a:p>
          <a:p>
            <a:pPr marL="457200" indent="-457200">
              <a:buAutoNum type="arabicParenR"/>
            </a:pPr>
            <a:r>
              <a:rPr lang="en-US" sz="3200" dirty="0"/>
              <a:t>to restructure the obligations of debtors in order for them to facilitate meeting their current debt obligations, and </a:t>
            </a:r>
          </a:p>
          <a:p>
            <a:pPr marL="457200" indent="-457200">
              <a:buAutoNum type="arabicParenR"/>
            </a:pPr>
            <a:r>
              <a:rPr lang="en-US" sz="3200" dirty="0"/>
              <a:t>to consider the value of their assets and the potential for profitability of their business enterprise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284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68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133" y="1473200"/>
            <a:ext cx="11802534" cy="47454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4. Relevant Causes of Restructuring</a:t>
            </a:r>
          </a:p>
          <a:p>
            <a:pPr marL="457200" lvl="0" indent="-457200">
              <a:buAutoNum type="arabicParenR"/>
            </a:pPr>
            <a:r>
              <a:rPr lang="en-US" sz="3200" u="sng" dirty="0"/>
              <a:t>Circumstances of inevitability </a:t>
            </a:r>
            <a:r>
              <a:rPr lang="en-US" sz="3200" dirty="0"/>
              <a:t>such as insolvency, bankruptcy, liquidation, dissolution or winding up</a:t>
            </a:r>
          </a:p>
          <a:p>
            <a:pPr marL="457200" lvl="0" indent="-457200">
              <a:buAutoNum type="arabicParenR"/>
            </a:pPr>
            <a:r>
              <a:rPr lang="en-US" sz="3200" u="sng" dirty="0"/>
              <a:t>Reducing adverse publicity </a:t>
            </a:r>
            <a:r>
              <a:rPr lang="en-US" sz="3200" dirty="0"/>
              <a:t>against the obligor, making it quicker than official procedures</a:t>
            </a:r>
          </a:p>
          <a:p>
            <a:pPr marL="457200" lvl="0" indent="-457200">
              <a:buAutoNum type="arabicParenR"/>
            </a:pPr>
            <a:r>
              <a:rPr lang="en-US" sz="3200" u="sng" dirty="0"/>
              <a:t>Enabling the restructuring company to carry on its normal business operation </a:t>
            </a:r>
            <a:r>
              <a:rPr lang="en-US" sz="3200" dirty="0"/>
              <a:t>as an ongoing concern</a:t>
            </a:r>
          </a:p>
          <a:p>
            <a:pPr marL="457200" lvl="0" indent="-457200">
              <a:buAutoNum type="arabicParenR"/>
            </a:pPr>
            <a:r>
              <a:rPr lang="en-US" sz="3200" dirty="0"/>
              <a:t>When </a:t>
            </a:r>
            <a:r>
              <a:rPr lang="en-US" sz="3200" u="sng" dirty="0"/>
              <a:t>restructuring becomes less expensive </a:t>
            </a:r>
            <a:r>
              <a:rPr lang="en-US" sz="3200" dirty="0"/>
              <a:t>compared to bankruptcy which is too costly for creditor and debtor; and </a:t>
            </a:r>
          </a:p>
          <a:p>
            <a:pPr marL="457200" lvl="0" indent="-457200">
              <a:buAutoNum type="arabicParenR"/>
            </a:pPr>
            <a:r>
              <a:rPr lang="en-US" sz="3200" dirty="0"/>
              <a:t>When </a:t>
            </a:r>
            <a:r>
              <a:rPr lang="en-US" sz="3200" u="sng" dirty="0"/>
              <a:t>restructuring allows an extension of payment tenures</a:t>
            </a:r>
          </a:p>
          <a:p>
            <a:endParaRPr lang="en-US" sz="2400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3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9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264920"/>
            <a:ext cx="11932920" cy="5593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5. Benefits of </a:t>
            </a:r>
            <a:r>
              <a:rPr lang="en-US" sz="3000" b="1" i="1" dirty="0" err="1"/>
              <a:t>Sukuk</a:t>
            </a:r>
            <a:r>
              <a:rPr lang="en-US" sz="3000" b="1" dirty="0"/>
              <a:t> Restructuring</a:t>
            </a:r>
          </a:p>
          <a:p>
            <a:r>
              <a:rPr lang="en-US" sz="2800" dirty="0"/>
              <a:t>In debt-based </a:t>
            </a:r>
            <a:r>
              <a:rPr lang="en-US" sz="2800" i="1" dirty="0"/>
              <a:t>Sukuk </a:t>
            </a:r>
            <a:r>
              <a:rPr lang="en-US" sz="2800" dirty="0"/>
              <a:t>(e.g., </a:t>
            </a:r>
            <a:r>
              <a:rPr lang="en-US" sz="2800" i="1" dirty="0" err="1"/>
              <a:t>Murabahah</a:t>
            </a:r>
            <a:r>
              <a:rPr lang="en-US" sz="2800" dirty="0"/>
              <a:t> and </a:t>
            </a:r>
            <a:r>
              <a:rPr lang="en-US" sz="2800" i="1" dirty="0" err="1"/>
              <a:t>Istisna</a:t>
            </a:r>
            <a:r>
              <a:rPr lang="en-US" sz="2800" i="1" dirty="0"/>
              <a:t>` Sukuk</a:t>
            </a:r>
            <a:r>
              <a:rPr lang="en-US" sz="2800" dirty="0"/>
              <a:t>) it provide the rights to the </a:t>
            </a:r>
            <a:r>
              <a:rPr lang="en-US" sz="2800" i="1" dirty="0"/>
              <a:t>Sukuk</a:t>
            </a:r>
            <a:r>
              <a:rPr lang="en-US" sz="2800" dirty="0"/>
              <a:t> holders to receive the payment for debt from the issuer on a pre-agreed interval time</a:t>
            </a:r>
          </a:p>
          <a:p>
            <a:r>
              <a:rPr lang="en-US" sz="2800" b="1" dirty="0"/>
              <a:t>In </a:t>
            </a:r>
            <a:r>
              <a:rPr lang="en-US" sz="2800" dirty="0"/>
              <a:t>asset-based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dirty="0"/>
              <a:t>it provides the rights to the </a:t>
            </a:r>
            <a:r>
              <a:rPr lang="en-US" sz="2800" i="1" dirty="0" err="1"/>
              <a:t>Sukuk</a:t>
            </a:r>
            <a:r>
              <a:rPr lang="en-US" sz="2800" dirty="0"/>
              <a:t> holders to claim both the asset and the returns generated from the asset</a:t>
            </a:r>
          </a:p>
          <a:p>
            <a:r>
              <a:rPr lang="en-US" sz="2800" dirty="0"/>
              <a:t>In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i="1" dirty="0" err="1"/>
              <a:t>Ijarah</a:t>
            </a:r>
            <a:r>
              <a:rPr lang="en-US" sz="2800" dirty="0"/>
              <a:t>,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i="1" dirty="0" err="1"/>
              <a:t>Mudarabah</a:t>
            </a:r>
            <a:r>
              <a:rPr lang="en-US" sz="2800" dirty="0"/>
              <a:t> and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i="1" dirty="0" err="1"/>
              <a:t>Musharakah</a:t>
            </a:r>
            <a:r>
              <a:rPr lang="en-US" sz="2800" dirty="0"/>
              <a:t> defaults the recourse is only limited to the </a:t>
            </a:r>
            <a:r>
              <a:rPr lang="en-US" sz="2800" i="1" dirty="0" err="1"/>
              <a:t>Sukuk</a:t>
            </a:r>
            <a:r>
              <a:rPr lang="en-US" sz="2800" dirty="0"/>
              <a:t> originator and the issuer, not to the underlying assets</a:t>
            </a:r>
          </a:p>
          <a:p>
            <a:r>
              <a:rPr lang="en-US" sz="2800" dirty="0"/>
              <a:t>Unlike the asset-based </a:t>
            </a:r>
            <a:r>
              <a:rPr lang="en-US" sz="2800" i="1" dirty="0" err="1"/>
              <a:t>Sukuk</a:t>
            </a:r>
            <a:r>
              <a:rPr lang="en-US" sz="2800" i="1" dirty="0"/>
              <a:t>,</a:t>
            </a:r>
            <a:r>
              <a:rPr lang="en-US" sz="2800" dirty="0"/>
              <a:t> the asset-backed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dirty="0"/>
              <a:t>provide the </a:t>
            </a:r>
            <a:r>
              <a:rPr lang="en-US" sz="2800" dirty="0" err="1"/>
              <a:t>Sukuk</a:t>
            </a:r>
            <a:r>
              <a:rPr lang="en-US" sz="2800" dirty="0"/>
              <a:t> holders the right to claim only from the asset and not from the </a:t>
            </a:r>
            <a:r>
              <a:rPr lang="en-US" sz="2800" i="1" dirty="0" err="1"/>
              <a:t>Sukuk</a:t>
            </a:r>
            <a:r>
              <a:rPr lang="en-US" sz="2800" dirty="0"/>
              <a:t> issuer 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54136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366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913466"/>
            <a:ext cx="11871960" cy="4776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6.</a:t>
            </a:r>
            <a:r>
              <a:rPr lang="en-US" sz="3200" dirty="0"/>
              <a:t> </a:t>
            </a:r>
            <a:r>
              <a:rPr lang="en-US" sz="3200" b="1" dirty="0" err="1"/>
              <a:t>Shari`ah</a:t>
            </a:r>
            <a:r>
              <a:rPr lang="en-US" sz="3200" b="1" dirty="0"/>
              <a:t> Considerations in Restructuring </a:t>
            </a:r>
            <a:r>
              <a:rPr lang="en-US" sz="3200" b="1" i="1" dirty="0" err="1"/>
              <a:t>Sukuk</a:t>
            </a:r>
            <a:endParaRPr lang="en-US" sz="3200" b="1" i="1" dirty="0"/>
          </a:p>
          <a:p>
            <a:pPr marL="457200" indent="-457200">
              <a:buAutoNum type="arabicParenR"/>
            </a:pPr>
            <a:r>
              <a:rPr lang="en-US" sz="3200" dirty="0"/>
              <a:t>Restructuring </a:t>
            </a:r>
            <a:r>
              <a:rPr lang="en-US" sz="3200" i="1" dirty="0" err="1"/>
              <a:t>Sukuk</a:t>
            </a:r>
            <a:r>
              <a:rPr lang="en-US" sz="3200" dirty="0"/>
              <a:t> in a way that creates the same economic output as conventional bonds</a:t>
            </a:r>
          </a:p>
          <a:p>
            <a:pPr marL="457200" indent="-457200">
              <a:buAutoNum type="arabicParenR"/>
            </a:pPr>
            <a:r>
              <a:rPr lang="en-US" sz="3200" dirty="0"/>
              <a:t>Must NOT include in any stage the elements of </a:t>
            </a:r>
            <a:r>
              <a:rPr lang="en-US" sz="3200" i="1" dirty="0" err="1"/>
              <a:t>riba</a:t>
            </a:r>
            <a:r>
              <a:rPr lang="en-US" sz="3200" i="1" dirty="0"/>
              <a:t> </a:t>
            </a:r>
            <a:r>
              <a:rPr lang="en-US" sz="3200" dirty="0"/>
              <a:t>(interest), </a:t>
            </a:r>
            <a:r>
              <a:rPr lang="en-US" sz="3200" i="1" dirty="0" err="1"/>
              <a:t>gharar</a:t>
            </a:r>
            <a:r>
              <a:rPr lang="en-US" sz="3200" dirty="0"/>
              <a:t> (risk or ambiguity) and </a:t>
            </a:r>
            <a:r>
              <a:rPr lang="en-US" sz="3200" i="1" dirty="0" err="1"/>
              <a:t>maysir</a:t>
            </a:r>
            <a:r>
              <a:rPr lang="en-US" sz="3200" i="1" dirty="0"/>
              <a:t> </a:t>
            </a:r>
            <a:r>
              <a:rPr lang="en-US" sz="3200" dirty="0"/>
              <a:t>(gambling) like in a conventional bond restructuring (e.g., profit is made through dealing in assets, while</a:t>
            </a:r>
            <a:r>
              <a:rPr lang="en-US" sz="3200" i="1" dirty="0"/>
              <a:t> </a:t>
            </a:r>
            <a:r>
              <a:rPr lang="en-US" sz="3200" dirty="0"/>
              <a:t>interest is a form of profit generated through dealing with money or trade in debts)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2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366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SHARI`AH AND LEGAL DIMENSIONS OF POST DEFAULT SUKUK RESTRUCTURING: A CRITICAL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234440"/>
            <a:ext cx="11871960" cy="5455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3) While restructuring, there cannot be any investments in products and services that are non-</a:t>
            </a:r>
            <a:r>
              <a:rPr lang="en-US" sz="3600" dirty="0" err="1"/>
              <a:t>Shari`ah</a:t>
            </a:r>
            <a:r>
              <a:rPr lang="en-US" sz="3600" dirty="0"/>
              <a:t> compliant</a:t>
            </a:r>
          </a:p>
          <a:p>
            <a:pPr marL="0" indent="0">
              <a:buNone/>
            </a:pPr>
            <a:r>
              <a:rPr lang="en-US" sz="3600" dirty="0"/>
              <a:t>4) Should be approved by the relevant </a:t>
            </a:r>
            <a:r>
              <a:rPr lang="en-US" sz="3600" dirty="0" err="1"/>
              <a:t>Shari`ah</a:t>
            </a:r>
            <a:r>
              <a:rPr lang="en-US" sz="3600" dirty="0"/>
              <a:t> Advisory Board</a:t>
            </a:r>
          </a:p>
          <a:p>
            <a:pPr marL="0" indent="0">
              <a:buNone/>
            </a:pPr>
            <a:r>
              <a:rPr lang="en-US" sz="3600" dirty="0"/>
              <a:t>5) If a debtor is in financial distress that often leads him to bankruptcy, he should be granted a gestation period until it is easier for him to repay the debt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7100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73A21E68A2E242A1526AEDDC2FD532" ma:contentTypeVersion="2" ma:contentTypeDescription="Create a new document." ma:contentTypeScope="" ma:versionID="157c225d258540a97fd6430e8a60b394">
  <xsd:schema xmlns:xsd="http://www.w3.org/2001/XMLSchema" xmlns:xs="http://www.w3.org/2001/XMLSchema" xmlns:p="http://schemas.microsoft.com/office/2006/metadata/properties" xmlns:ns1="http://schemas.microsoft.com/sharepoint/v3" xmlns:ns2="b4e70e4a-9d52-4d4c-aa2f-92d1474cace6" targetNamespace="http://schemas.microsoft.com/office/2006/metadata/properties" ma:root="true" ma:fieldsID="31422e942b709250fde4e97c4aebb9c2" ns1:_="" ns2:_="">
    <xsd:import namespace="http://schemas.microsoft.com/sharepoint/v3"/>
    <xsd:import namespace="b4e70e4a-9d52-4d4c-aa2f-92d1474cace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0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70e4a-9d52-4d4c-aa2f-92d1474cace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haredWithUsers xmlns="b4e70e4a-9d52-4d4c-aa2f-92d1474cace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0A05ABD-FA16-48B6-B84A-1FD328D2F22D}"/>
</file>

<file path=customXml/itemProps2.xml><?xml version="1.0" encoding="utf-8"?>
<ds:datastoreItem xmlns:ds="http://schemas.openxmlformats.org/officeDocument/2006/customXml" ds:itemID="{6DBB560E-E761-4977-A2D9-4CF9573A2113}"/>
</file>

<file path=customXml/itemProps3.xml><?xml version="1.0" encoding="utf-8"?>
<ds:datastoreItem xmlns:ds="http://schemas.openxmlformats.org/officeDocument/2006/customXml" ds:itemID="{3F368380-57B8-4916-A62D-0829433898E9}"/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510</TotalTime>
  <Words>2689</Words>
  <Application>Microsoft Office PowerPoint</Application>
  <PresentationFormat>Widescreen</PresentationFormat>
  <Paragraphs>150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Century Gothic</vt:lpstr>
      <vt:lpstr>Vapor Trail</vt:lpstr>
      <vt:lpstr> SHARI`AH AND LEGAL DIMENSIONS OF POST DEFAULT SUKUK RESTRUCTURING: A CRITICAL ANALYSIS    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SHARI`AH AND LEGAL DIMENSIONS OF POST DEFAULT SUKUK RESTRUCTURING: A CRITICAL ANALYSIS</vt:lpstr>
      <vt:lpstr>THANK YOU FOR YOUR PATIENCE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Issue of Post Default Sukuk Restructuring: A Shari`ah Analysis</dc:title>
  <dc:creator>Dr Abu Umar Faruq Ahmad</dc:creator>
  <dc:description/>
  <cp:lastModifiedBy>Abu Ahmad</cp:lastModifiedBy>
  <cp:revision>38</cp:revision>
  <dcterms:created xsi:type="dcterms:W3CDTF">2017-07-10T03:30:42Z</dcterms:created>
  <dcterms:modified xsi:type="dcterms:W3CDTF">2017-12-19T05:33:48Z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0x0101006773A21E68A2E242A1526AEDDC2FD532</vt:lpwstr>
  </property>
  <property fmtid="{D5CDD505-2E9C-101B-9397-08002B2CF9AE}" pid="3" name="Order">
    <vt:r8>700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