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olors1.xml" ContentType="application/vnd.ms-office.chartcolor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5" r:id="rId10"/>
    <p:sldId id="269" r:id="rId11"/>
    <p:sldId id="266" r:id="rId12"/>
    <p:sldId id="267" r:id="rId13"/>
    <p:sldId id="268" r:id="rId14"/>
    <p:sldId id="264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D86-4D73-B398-F808F292D6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D86-4D73-B398-F808F292D6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D86-4D73-B398-F808F292D6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D86-4D73-B398-F808F292D6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D86-4D73-B398-F808F292D693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Economic</a:t>
                    </a:r>
                    <a:r>
                      <a:rPr lang="en-US" baseline="0" dirty="0"/>
                      <a:t>;  </a:t>
                    </a:r>
                    <a:fld id="{50C21BAF-7D79-4DF9-A0CC-FA1A0B1C94A7}" type="PERCENTAGE">
                      <a:rPr lang="en-US" baseline="0" dirty="0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86-4D73-B398-F808F292D693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Education</a:t>
                    </a:r>
                    <a:r>
                      <a:rPr lang="en-US" baseline="0" dirty="0"/>
                      <a:t>; </a:t>
                    </a:r>
                    <a:fld id="{105DE451-90C7-4276-A08F-59F18AAF9A9A}" type="VALUE">
                      <a:rPr lang="en-US" baseline="0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/>
                      <a:t>;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86-4D73-B398-F808F292D693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D928236-5DC2-4C14-8B42-EC803DBFAF90}" type="CATEGORYNAME">
                      <a:rPr lang="en-US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; </a:t>
                    </a:r>
                    <a:fld id="{A3BCA282-7E01-4F8A-AAA9-D9FDB89F982C}" type="VALUE">
                      <a:rPr lang="en-US" baseline="0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/>
                      <a:t>;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D86-4D73-B398-F808F292D693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Health</a:t>
                    </a:r>
                    <a:r>
                      <a:rPr lang="en-US" baseline="0" dirty="0"/>
                      <a:t>; </a:t>
                    </a:r>
                    <a:fld id="{842DE05A-56F4-405D-9B16-44DF4566C529}" type="VALUE">
                      <a:rPr lang="en-US" baseline="0" smtClean="0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D86-4D73-B398-F808F292D693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Social; </a:t>
                    </a:r>
                    <a:fld id="{6E7AF0CF-5438-40E5-923C-B120FFEE2683}" type="VALUE">
                      <a:rPr lang="en-US" baseline="0" smtClean="0"/>
                      <a:pPr>
                        <a:defRPr sz="1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D86-4D73-B398-F808F292D69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Sheet3!$A$9:$E$9</c:f>
              <c:strCache>
                <c:ptCount val="5"/>
                <c:pt idx="0">
                  <c:v>Ekonomi </c:v>
                </c:pt>
                <c:pt idx="1">
                  <c:v>Pendidikan</c:v>
                </c:pt>
                <c:pt idx="2">
                  <c:v>Dakwah</c:v>
                </c:pt>
                <c:pt idx="3">
                  <c:v>Kesehatan</c:v>
                </c:pt>
                <c:pt idx="4">
                  <c:v>Sosial</c:v>
                </c:pt>
              </c:strCache>
            </c:strRef>
          </c:cat>
          <c:val>
            <c:numRef>
              <c:f>Sheet3!$A$10:$E$10</c:f>
              <c:numCache>
                <c:formatCode>0%</c:formatCode>
                <c:ptCount val="5"/>
                <c:pt idx="0">
                  <c:v>0.2627395283165917</c:v>
                </c:pt>
                <c:pt idx="1">
                  <c:v>0.2174455271007123</c:v>
                </c:pt>
                <c:pt idx="2">
                  <c:v>0.11838036682216793</c:v>
                </c:pt>
                <c:pt idx="3">
                  <c:v>5.4753290695490099E-2</c:v>
                </c:pt>
                <c:pt idx="4">
                  <c:v>0.34668128706503798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6-4D73-B398-F808F292D69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E0B-417F-BDB9-C09EC3400F0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E0B-417F-BDB9-C09EC3400F0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E0B-417F-BDB9-C09EC3400F0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E0B-417F-BDB9-C09EC3400F0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E0B-417F-BDB9-C09EC3400F0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E0B-417F-BDB9-C09EC3400F0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B-417F-BDB9-C09EC3400F0E}"/>
                </c:ext>
              </c:extLst>
            </c:dLbl>
            <c:dLbl>
              <c:idx val="1"/>
              <c:layout>
                <c:manualLayout>
                  <c:x val="2.4154589371980701E-3"/>
                  <c:y val="8.7559274871315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B-417F-BDB9-C09EC3400F0E}"/>
                </c:ext>
              </c:extLst>
            </c:dLbl>
            <c:dLbl>
              <c:idx val="2"/>
              <c:layout>
                <c:manualLayout>
                  <c:x val="-5.3140096618357502E-2"/>
                  <c:y val="1.75118549742631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0B-417F-BDB9-C09EC3400F0E}"/>
                </c:ext>
              </c:extLst>
            </c:dLbl>
            <c:dLbl>
              <c:idx val="3"/>
              <c:layout>
                <c:manualLayout>
                  <c:x val="-1.0869565217391301E-2"/>
                  <c:y val="-4.669827993136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0B-417F-BDB9-C09EC3400F0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0B-417F-BDB9-C09EC3400F0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0B-417F-BDB9-C09EC3400F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Fakir Miskin</c:v>
                </c:pt>
                <c:pt idx="1">
                  <c:v>Mualaf</c:v>
                </c:pt>
                <c:pt idx="2">
                  <c:v>Riqob</c:v>
                </c:pt>
                <c:pt idx="3">
                  <c:v>Gharimin</c:v>
                </c:pt>
                <c:pt idx="4">
                  <c:v>Fi Sabilillah</c:v>
                </c:pt>
                <c:pt idx="5">
                  <c:v>Ibnu Sabil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0.74360000000000004</c:v>
                </c:pt>
                <c:pt idx="1">
                  <c:v>9.2999999999999992E-3</c:v>
                </c:pt>
                <c:pt idx="2">
                  <c:v>5.1999999999999998E-3</c:v>
                </c:pt>
                <c:pt idx="3">
                  <c:v>6.4000000000000003E-3</c:v>
                </c:pt>
                <c:pt idx="4">
                  <c:v>0.224</c:v>
                </c:pt>
                <c:pt idx="5">
                  <c:v>1.15E-2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E0B-417F-BDB9-C09EC3400F0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3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E18B24-B552-4949-AE69-DDB3D055F4F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71FFD1-7917-475D-AE0B-DA256B9C2BFF}">
      <dgm:prSet phldrT="[Text]" custT="1"/>
      <dgm:spPr/>
      <dgm:t>
        <a:bodyPr/>
        <a:lstStyle/>
        <a:p>
          <a:r>
            <a:rPr lang="en-US" sz="1800" dirty="0"/>
            <a:t>Potential Islamic Financial Instrument to Achieve SDGs</a:t>
          </a:r>
        </a:p>
      </dgm:t>
    </dgm:pt>
    <dgm:pt modelId="{A3C77E48-2D9A-4130-8263-BCCCE2DB7445}" type="parTrans" cxnId="{A7F9D516-CBD8-4C97-B34A-9D3C89FCC3B4}">
      <dgm:prSet/>
      <dgm:spPr/>
      <dgm:t>
        <a:bodyPr/>
        <a:lstStyle/>
        <a:p>
          <a:endParaRPr lang="en-US"/>
        </a:p>
      </dgm:t>
    </dgm:pt>
    <dgm:pt modelId="{FC9E6DAA-188F-40FF-AB63-DFF1C5BE9061}" type="sibTrans" cxnId="{A7F9D516-CBD8-4C97-B34A-9D3C89FCC3B4}">
      <dgm:prSet/>
      <dgm:spPr/>
      <dgm:t>
        <a:bodyPr/>
        <a:lstStyle/>
        <a:p>
          <a:endParaRPr lang="en-US"/>
        </a:p>
      </dgm:t>
    </dgm:pt>
    <dgm:pt modelId="{AE42A62E-E6AA-4AC6-BD80-4F6A8B5B329B}">
      <dgm:prSet phldrT="[Text]"/>
      <dgm:spPr/>
      <dgm:t>
        <a:bodyPr/>
        <a:lstStyle/>
        <a:p>
          <a:r>
            <a:rPr lang="en-US" dirty="0"/>
            <a:t>Islamic Microfinance: BMT</a:t>
          </a:r>
        </a:p>
      </dgm:t>
    </dgm:pt>
    <dgm:pt modelId="{F9C65A5C-86AE-4FA6-8143-D0E20B47C637}" type="parTrans" cxnId="{AA2798CF-213C-47DB-9B79-2F3636BA109A}">
      <dgm:prSet/>
      <dgm:spPr/>
      <dgm:t>
        <a:bodyPr/>
        <a:lstStyle/>
        <a:p>
          <a:endParaRPr lang="en-US"/>
        </a:p>
      </dgm:t>
    </dgm:pt>
    <dgm:pt modelId="{734605B5-A059-4A9C-BBD4-C26EB6223049}" type="sibTrans" cxnId="{AA2798CF-213C-47DB-9B79-2F3636BA109A}">
      <dgm:prSet/>
      <dgm:spPr/>
      <dgm:t>
        <a:bodyPr/>
        <a:lstStyle/>
        <a:p>
          <a:endParaRPr lang="en-US"/>
        </a:p>
      </dgm:t>
    </dgm:pt>
    <dgm:pt modelId="{1AEFAA4E-E592-4295-9DAC-4F75E8AC1B7B}">
      <dgm:prSet phldrT="[Text]"/>
      <dgm:spPr/>
      <dgm:t>
        <a:bodyPr/>
        <a:lstStyle/>
        <a:p>
          <a:r>
            <a:rPr lang="en-US" dirty="0"/>
            <a:t>Sukuk</a:t>
          </a:r>
        </a:p>
      </dgm:t>
    </dgm:pt>
    <dgm:pt modelId="{7556D91A-0BE5-4AD4-9E0C-3FE511080C41}" type="parTrans" cxnId="{77D80C61-EE70-4E30-842D-38C5D46132C9}">
      <dgm:prSet/>
      <dgm:spPr/>
      <dgm:t>
        <a:bodyPr/>
        <a:lstStyle/>
        <a:p>
          <a:endParaRPr lang="en-US"/>
        </a:p>
      </dgm:t>
    </dgm:pt>
    <dgm:pt modelId="{9FE5CC0D-69E2-4595-9443-DED833573A18}" type="sibTrans" cxnId="{77D80C61-EE70-4E30-842D-38C5D46132C9}">
      <dgm:prSet/>
      <dgm:spPr/>
      <dgm:t>
        <a:bodyPr/>
        <a:lstStyle/>
        <a:p>
          <a:endParaRPr lang="en-US"/>
        </a:p>
      </dgm:t>
    </dgm:pt>
    <dgm:pt modelId="{DA77C913-5F8E-4268-BBED-FD4C3D8810D5}">
      <dgm:prSet phldrT="[Text]"/>
      <dgm:spPr/>
      <dgm:t>
        <a:bodyPr/>
        <a:lstStyle/>
        <a:p>
          <a:r>
            <a:rPr lang="en-US" dirty="0"/>
            <a:t>Waqf</a:t>
          </a:r>
        </a:p>
      </dgm:t>
    </dgm:pt>
    <dgm:pt modelId="{5B503347-A91C-4150-83D8-A1E0C3C1F900}" type="parTrans" cxnId="{186CF4D9-2BA9-45E1-AACF-E12FAF0310BD}">
      <dgm:prSet/>
      <dgm:spPr/>
      <dgm:t>
        <a:bodyPr/>
        <a:lstStyle/>
        <a:p>
          <a:endParaRPr lang="en-US"/>
        </a:p>
      </dgm:t>
    </dgm:pt>
    <dgm:pt modelId="{6A92F957-774A-44FF-BA4A-9269BE9299C5}" type="sibTrans" cxnId="{186CF4D9-2BA9-45E1-AACF-E12FAF0310BD}">
      <dgm:prSet/>
      <dgm:spPr/>
      <dgm:t>
        <a:bodyPr/>
        <a:lstStyle/>
        <a:p>
          <a:endParaRPr lang="en-US"/>
        </a:p>
      </dgm:t>
    </dgm:pt>
    <dgm:pt modelId="{5FE0C22B-2B45-40E4-9363-6B3230B9868E}" type="pres">
      <dgm:prSet presAssocID="{33E18B24-B552-4949-AE69-DDB3D055F4F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0713FD3-25C1-4F37-B636-B749B520B385}" type="pres">
      <dgm:prSet presAssocID="{2271FFD1-7917-475D-AE0B-DA256B9C2BFF}" presName="centerShape" presStyleLbl="node0" presStyleIdx="0" presStyleCnt="1" custScaleX="149745" custScaleY="132439"/>
      <dgm:spPr/>
    </dgm:pt>
    <dgm:pt modelId="{9A1278F3-194D-44E2-A413-FCAD6BA782AF}" type="pres">
      <dgm:prSet presAssocID="{F9C65A5C-86AE-4FA6-8143-D0E20B47C637}" presName="parTrans" presStyleLbl="sibTrans2D1" presStyleIdx="0" presStyleCnt="3"/>
      <dgm:spPr/>
    </dgm:pt>
    <dgm:pt modelId="{152DCC8C-1DC0-4617-8B20-D3F04A927337}" type="pres">
      <dgm:prSet presAssocID="{F9C65A5C-86AE-4FA6-8143-D0E20B47C637}" presName="connectorText" presStyleLbl="sibTrans2D1" presStyleIdx="0" presStyleCnt="3"/>
      <dgm:spPr/>
    </dgm:pt>
    <dgm:pt modelId="{9C7A3A61-2A76-43D3-9440-1F015A3682A7}" type="pres">
      <dgm:prSet presAssocID="{AE42A62E-E6AA-4AC6-BD80-4F6A8B5B329B}" presName="node" presStyleLbl="node1" presStyleIdx="0" presStyleCnt="3">
        <dgm:presLayoutVars>
          <dgm:bulletEnabled val="1"/>
        </dgm:presLayoutVars>
      </dgm:prSet>
      <dgm:spPr/>
    </dgm:pt>
    <dgm:pt modelId="{38B82451-03B2-4E26-A642-4ACBF4B30B69}" type="pres">
      <dgm:prSet presAssocID="{7556D91A-0BE5-4AD4-9E0C-3FE511080C41}" presName="parTrans" presStyleLbl="sibTrans2D1" presStyleIdx="1" presStyleCnt="3"/>
      <dgm:spPr/>
    </dgm:pt>
    <dgm:pt modelId="{CB6A7D36-4AE1-4DB8-8D8C-D3B8B17910E2}" type="pres">
      <dgm:prSet presAssocID="{7556D91A-0BE5-4AD4-9E0C-3FE511080C41}" presName="connectorText" presStyleLbl="sibTrans2D1" presStyleIdx="1" presStyleCnt="3"/>
      <dgm:spPr/>
    </dgm:pt>
    <dgm:pt modelId="{27238B37-AF0D-4280-9139-EA01A2B76A5D}" type="pres">
      <dgm:prSet presAssocID="{1AEFAA4E-E592-4295-9DAC-4F75E8AC1B7B}" presName="node" presStyleLbl="node1" presStyleIdx="1" presStyleCnt="3">
        <dgm:presLayoutVars>
          <dgm:bulletEnabled val="1"/>
        </dgm:presLayoutVars>
      </dgm:prSet>
      <dgm:spPr/>
    </dgm:pt>
    <dgm:pt modelId="{D4A51C53-F35A-4FCB-8EA1-0388152372BA}" type="pres">
      <dgm:prSet presAssocID="{5B503347-A91C-4150-83D8-A1E0C3C1F900}" presName="parTrans" presStyleLbl="sibTrans2D1" presStyleIdx="2" presStyleCnt="3"/>
      <dgm:spPr/>
    </dgm:pt>
    <dgm:pt modelId="{1E2EE158-C340-44CA-B209-73E1492C1E2F}" type="pres">
      <dgm:prSet presAssocID="{5B503347-A91C-4150-83D8-A1E0C3C1F900}" presName="connectorText" presStyleLbl="sibTrans2D1" presStyleIdx="2" presStyleCnt="3"/>
      <dgm:spPr/>
    </dgm:pt>
    <dgm:pt modelId="{66EDBE18-6A9D-4763-A8DB-6684C34273BE}" type="pres">
      <dgm:prSet presAssocID="{DA77C913-5F8E-4268-BBED-FD4C3D8810D5}" presName="node" presStyleLbl="node1" presStyleIdx="2" presStyleCnt="3">
        <dgm:presLayoutVars>
          <dgm:bulletEnabled val="1"/>
        </dgm:presLayoutVars>
      </dgm:prSet>
      <dgm:spPr/>
    </dgm:pt>
  </dgm:ptLst>
  <dgm:cxnLst>
    <dgm:cxn modelId="{94E8E000-8F23-4345-A612-3150D7476AC6}" type="presOf" srcId="{F9C65A5C-86AE-4FA6-8143-D0E20B47C637}" destId="{152DCC8C-1DC0-4617-8B20-D3F04A927337}" srcOrd="1" destOrd="0" presId="urn:microsoft.com/office/officeart/2005/8/layout/radial5"/>
    <dgm:cxn modelId="{28D79313-FFE7-4C88-B985-8A83984A703E}" type="presOf" srcId="{DA77C913-5F8E-4268-BBED-FD4C3D8810D5}" destId="{66EDBE18-6A9D-4763-A8DB-6684C34273BE}" srcOrd="0" destOrd="0" presId="urn:microsoft.com/office/officeart/2005/8/layout/radial5"/>
    <dgm:cxn modelId="{A7F9D516-CBD8-4C97-B34A-9D3C89FCC3B4}" srcId="{33E18B24-B552-4949-AE69-DDB3D055F4FE}" destId="{2271FFD1-7917-475D-AE0B-DA256B9C2BFF}" srcOrd="0" destOrd="0" parTransId="{A3C77E48-2D9A-4130-8263-BCCCE2DB7445}" sibTransId="{FC9E6DAA-188F-40FF-AB63-DFF1C5BE9061}"/>
    <dgm:cxn modelId="{483C5B34-3271-4151-9630-038576CFD922}" type="presOf" srcId="{5B503347-A91C-4150-83D8-A1E0C3C1F900}" destId="{1E2EE158-C340-44CA-B209-73E1492C1E2F}" srcOrd="1" destOrd="0" presId="urn:microsoft.com/office/officeart/2005/8/layout/radial5"/>
    <dgm:cxn modelId="{41AEF039-21AF-41EC-B2E6-C3CF50F47913}" type="presOf" srcId="{1AEFAA4E-E592-4295-9DAC-4F75E8AC1B7B}" destId="{27238B37-AF0D-4280-9139-EA01A2B76A5D}" srcOrd="0" destOrd="0" presId="urn:microsoft.com/office/officeart/2005/8/layout/radial5"/>
    <dgm:cxn modelId="{77D80C61-EE70-4E30-842D-38C5D46132C9}" srcId="{2271FFD1-7917-475D-AE0B-DA256B9C2BFF}" destId="{1AEFAA4E-E592-4295-9DAC-4F75E8AC1B7B}" srcOrd="1" destOrd="0" parTransId="{7556D91A-0BE5-4AD4-9E0C-3FE511080C41}" sibTransId="{9FE5CC0D-69E2-4595-9443-DED833573A18}"/>
    <dgm:cxn modelId="{696BA37C-4964-4677-816F-6057D3AAAA91}" type="presOf" srcId="{F9C65A5C-86AE-4FA6-8143-D0E20B47C637}" destId="{9A1278F3-194D-44E2-A413-FCAD6BA782AF}" srcOrd="0" destOrd="0" presId="urn:microsoft.com/office/officeart/2005/8/layout/radial5"/>
    <dgm:cxn modelId="{01CDF987-E1A5-408F-886F-88829D38E992}" type="presOf" srcId="{5B503347-A91C-4150-83D8-A1E0C3C1F900}" destId="{D4A51C53-F35A-4FCB-8EA1-0388152372BA}" srcOrd="0" destOrd="0" presId="urn:microsoft.com/office/officeart/2005/8/layout/radial5"/>
    <dgm:cxn modelId="{EFA5928F-4845-4092-BF3C-7E79333B8063}" type="presOf" srcId="{33E18B24-B552-4949-AE69-DDB3D055F4FE}" destId="{5FE0C22B-2B45-40E4-9363-6B3230B9868E}" srcOrd="0" destOrd="0" presId="urn:microsoft.com/office/officeart/2005/8/layout/radial5"/>
    <dgm:cxn modelId="{080BB6BD-53B5-4684-AB9B-6E21C6B0D2A0}" type="presOf" srcId="{AE42A62E-E6AA-4AC6-BD80-4F6A8B5B329B}" destId="{9C7A3A61-2A76-43D3-9440-1F015A3682A7}" srcOrd="0" destOrd="0" presId="urn:microsoft.com/office/officeart/2005/8/layout/radial5"/>
    <dgm:cxn modelId="{9CA013C1-6F99-4CBA-A072-28BFA9474640}" type="presOf" srcId="{7556D91A-0BE5-4AD4-9E0C-3FE511080C41}" destId="{CB6A7D36-4AE1-4DB8-8D8C-D3B8B17910E2}" srcOrd="1" destOrd="0" presId="urn:microsoft.com/office/officeart/2005/8/layout/radial5"/>
    <dgm:cxn modelId="{AA2798CF-213C-47DB-9B79-2F3636BA109A}" srcId="{2271FFD1-7917-475D-AE0B-DA256B9C2BFF}" destId="{AE42A62E-E6AA-4AC6-BD80-4F6A8B5B329B}" srcOrd="0" destOrd="0" parTransId="{F9C65A5C-86AE-4FA6-8143-D0E20B47C637}" sibTransId="{734605B5-A059-4A9C-BBD4-C26EB6223049}"/>
    <dgm:cxn modelId="{CC15CCD1-4C52-47CB-9BDD-308F6F477D4E}" type="presOf" srcId="{7556D91A-0BE5-4AD4-9E0C-3FE511080C41}" destId="{38B82451-03B2-4E26-A642-4ACBF4B30B69}" srcOrd="0" destOrd="0" presId="urn:microsoft.com/office/officeart/2005/8/layout/radial5"/>
    <dgm:cxn modelId="{186CF4D9-2BA9-45E1-AACF-E12FAF0310BD}" srcId="{2271FFD1-7917-475D-AE0B-DA256B9C2BFF}" destId="{DA77C913-5F8E-4268-BBED-FD4C3D8810D5}" srcOrd="2" destOrd="0" parTransId="{5B503347-A91C-4150-83D8-A1E0C3C1F900}" sibTransId="{6A92F957-774A-44FF-BA4A-9269BE9299C5}"/>
    <dgm:cxn modelId="{1B97C3E3-16FE-481C-B983-4772A81E5F60}" type="presOf" srcId="{2271FFD1-7917-475D-AE0B-DA256B9C2BFF}" destId="{C0713FD3-25C1-4F37-B636-B749B520B385}" srcOrd="0" destOrd="0" presId="urn:microsoft.com/office/officeart/2005/8/layout/radial5"/>
    <dgm:cxn modelId="{5CB211CA-C245-45C3-B4B5-5CED61F81B19}" type="presParOf" srcId="{5FE0C22B-2B45-40E4-9363-6B3230B9868E}" destId="{C0713FD3-25C1-4F37-B636-B749B520B385}" srcOrd="0" destOrd="0" presId="urn:microsoft.com/office/officeart/2005/8/layout/radial5"/>
    <dgm:cxn modelId="{08126058-8064-44E6-B952-B8204FC863F3}" type="presParOf" srcId="{5FE0C22B-2B45-40E4-9363-6B3230B9868E}" destId="{9A1278F3-194D-44E2-A413-FCAD6BA782AF}" srcOrd="1" destOrd="0" presId="urn:microsoft.com/office/officeart/2005/8/layout/radial5"/>
    <dgm:cxn modelId="{374B9D78-E2D9-46A0-A12B-E15237129A9E}" type="presParOf" srcId="{9A1278F3-194D-44E2-A413-FCAD6BA782AF}" destId="{152DCC8C-1DC0-4617-8B20-D3F04A927337}" srcOrd="0" destOrd="0" presId="urn:microsoft.com/office/officeart/2005/8/layout/radial5"/>
    <dgm:cxn modelId="{04B899C9-B957-4435-A7A1-09F28071B2A8}" type="presParOf" srcId="{5FE0C22B-2B45-40E4-9363-6B3230B9868E}" destId="{9C7A3A61-2A76-43D3-9440-1F015A3682A7}" srcOrd="2" destOrd="0" presId="urn:microsoft.com/office/officeart/2005/8/layout/radial5"/>
    <dgm:cxn modelId="{E378DFDF-F9F2-46E7-89FA-D76C2CE6967E}" type="presParOf" srcId="{5FE0C22B-2B45-40E4-9363-6B3230B9868E}" destId="{38B82451-03B2-4E26-A642-4ACBF4B30B69}" srcOrd="3" destOrd="0" presId="urn:microsoft.com/office/officeart/2005/8/layout/radial5"/>
    <dgm:cxn modelId="{1510449C-539E-4B11-A98F-6BB98FE72D53}" type="presParOf" srcId="{38B82451-03B2-4E26-A642-4ACBF4B30B69}" destId="{CB6A7D36-4AE1-4DB8-8D8C-D3B8B17910E2}" srcOrd="0" destOrd="0" presId="urn:microsoft.com/office/officeart/2005/8/layout/radial5"/>
    <dgm:cxn modelId="{78E09F0D-1E9E-4070-B121-BBDE8A35B2BE}" type="presParOf" srcId="{5FE0C22B-2B45-40E4-9363-6B3230B9868E}" destId="{27238B37-AF0D-4280-9139-EA01A2B76A5D}" srcOrd="4" destOrd="0" presId="urn:microsoft.com/office/officeart/2005/8/layout/radial5"/>
    <dgm:cxn modelId="{C06E45CC-C626-4604-891A-1C095FF0B9B9}" type="presParOf" srcId="{5FE0C22B-2B45-40E4-9363-6B3230B9868E}" destId="{D4A51C53-F35A-4FCB-8EA1-0388152372BA}" srcOrd="5" destOrd="0" presId="urn:microsoft.com/office/officeart/2005/8/layout/radial5"/>
    <dgm:cxn modelId="{23B9BEBB-33FE-41B8-8140-471EDCC36B12}" type="presParOf" srcId="{D4A51C53-F35A-4FCB-8EA1-0388152372BA}" destId="{1E2EE158-C340-44CA-B209-73E1492C1E2F}" srcOrd="0" destOrd="0" presId="urn:microsoft.com/office/officeart/2005/8/layout/radial5"/>
    <dgm:cxn modelId="{25A3BDE4-B181-4FC1-BE4F-4B38375C6C0B}" type="presParOf" srcId="{5FE0C22B-2B45-40E4-9363-6B3230B9868E}" destId="{66EDBE18-6A9D-4763-A8DB-6684C34273BE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13FD3-25C1-4F37-B636-B749B520B385}">
      <dsp:nvSpPr>
        <dsp:cNvPr id="0" name=""/>
        <dsp:cNvSpPr/>
      </dsp:nvSpPr>
      <dsp:spPr>
        <a:xfrm>
          <a:off x="4104485" y="1911595"/>
          <a:ext cx="2306628" cy="20400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Potential Islamic Financial Instrument to Achieve SDGs</a:t>
          </a:r>
        </a:p>
      </dsp:txBody>
      <dsp:txXfrm>
        <a:off x="4442283" y="2210354"/>
        <a:ext cx="1631032" cy="1442534"/>
      </dsp:txXfrm>
    </dsp:sp>
    <dsp:sp modelId="{9A1278F3-194D-44E2-A413-FCAD6BA782AF}">
      <dsp:nvSpPr>
        <dsp:cNvPr id="0" name=""/>
        <dsp:cNvSpPr/>
      </dsp:nvSpPr>
      <dsp:spPr>
        <a:xfrm rot="16200000">
          <a:off x="5160071" y="1470870"/>
          <a:ext cx="195457" cy="52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189390" y="1604934"/>
        <a:ext cx="136820" cy="314236"/>
      </dsp:txXfrm>
    </dsp:sp>
    <dsp:sp modelId="{9C7A3A61-2A76-43D3-9440-1F015A3682A7}">
      <dsp:nvSpPr>
        <dsp:cNvPr id="0" name=""/>
        <dsp:cNvSpPr/>
      </dsp:nvSpPr>
      <dsp:spPr>
        <a:xfrm>
          <a:off x="4487614" y="2436"/>
          <a:ext cx="1540371" cy="1540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Islamic Microfinance: BMT</a:t>
          </a:r>
        </a:p>
      </dsp:txBody>
      <dsp:txXfrm>
        <a:off x="4713196" y="228018"/>
        <a:ext cx="1089207" cy="1089207"/>
      </dsp:txXfrm>
    </dsp:sp>
    <dsp:sp modelId="{38B82451-03B2-4E26-A642-4ACBF4B30B69}">
      <dsp:nvSpPr>
        <dsp:cNvPr id="0" name=""/>
        <dsp:cNvSpPr/>
      </dsp:nvSpPr>
      <dsp:spPr>
        <a:xfrm rot="1800000">
          <a:off x="6265977" y="3293699"/>
          <a:ext cx="145038" cy="52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268892" y="3387566"/>
        <a:ext cx="101527" cy="314236"/>
      </dsp:txXfrm>
    </dsp:sp>
    <dsp:sp modelId="{27238B37-AF0D-4280-9139-EA01A2B76A5D}">
      <dsp:nvSpPr>
        <dsp:cNvPr id="0" name=""/>
        <dsp:cNvSpPr/>
      </dsp:nvSpPr>
      <dsp:spPr>
        <a:xfrm>
          <a:off x="6357362" y="3240936"/>
          <a:ext cx="1540371" cy="1540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Sukuk</a:t>
          </a:r>
        </a:p>
      </dsp:txBody>
      <dsp:txXfrm>
        <a:off x="6582944" y="3466518"/>
        <a:ext cx="1089207" cy="1089207"/>
      </dsp:txXfrm>
    </dsp:sp>
    <dsp:sp modelId="{D4A51C53-F35A-4FCB-8EA1-0388152372BA}">
      <dsp:nvSpPr>
        <dsp:cNvPr id="0" name=""/>
        <dsp:cNvSpPr/>
      </dsp:nvSpPr>
      <dsp:spPr>
        <a:xfrm rot="9000000">
          <a:off x="4104584" y="3293699"/>
          <a:ext cx="145038" cy="52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145180" y="3387566"/>
        <a:ext cx="101527" cy="314236"/>
      </dsp:txXfrm>
    </dsp:sp>
    <dsp:sp modelId="{66EDBE18-6A9D-4763-A8DB-6684C34273BE}">
      <dsp:nvSpPr>
        <dsp:cNvPr id="0" name=""/>
        <dsp:cNvSpPr/>
      </dsp:nvSpPr>
      <dsp:spPr>
        <a:xfrm>
          <a:off x="2617866" y="3240936"/>
          <a:ext cx="1540371" cy="1540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Waqf</a:t>
          </a:r>
        </a:p>
      </dsp:txBody>
      <dsp:txXfrm>
        <a:off x="2843448" y="3466518"/>
        <a:ext cx="1089207" cy="1089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E6BBE-87D3-42E1-9BA8-2038D6140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371E5-34FA-4FB6-A4B1-A5E8A9E6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6DDED-682C-4376-AD09-35880E7F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ABD91-B0DF-4847-A726-FE9254B9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DC69-EA7E-43A9-8E8B-6EFF7547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591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D192-8C14-4EC7-8F0D-1F8B85A4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C717E-CEFF-4518-B770-A98063854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917BF-B51C-4CCD-B3BD-B3D9CDE5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B146F-FA4C-435F-A980-B9DA6BC1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B2FBA-070E-4FFD-A25E-73570486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464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670AC3-DF46-4AE3-AF3C-B2F1DEB19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5603F-A7CE-4DE4-9A8B-C41D60E83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7A6CD-B861-405D-B03C-860D5575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8DCC4-3408-4952-B754-C7201181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135E1-B146-443E-B70E-955BB706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363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724DC-BFE9-4B56-AE9A-A3E784F8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D582-AC72-4F5A-A53B-DE5570B71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39CDD-A041-43DB-9F8A-9E91244B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12AD0-8CE9-4815-99A0-5B5CAAD7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AA76E-4CBB-472A-BEED-49C50C28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405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FD4C-16B2-414F-BA54-D655869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24BA8-C58C-4428-A710-C3E992299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E744-2723-4A9C-A242-EFE06DEA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C1748-C50A-4BF8-8C64-DE415BD4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D8241-74B0-427E-91C8-A5EBE3CF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080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4A0C2-196F-441A-9E62-56835B283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5F21-1176-4DA3-822D-BD581110F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AF11D-60A9-4BA0-BD0F-0D931BA6B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F0B8F-79F2-4E24-B3D1-F31204CA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22338-B4D4-4025-A55A-EDCB2D5F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44C9E-2E7F-4EEB-943D-B097AB48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582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6133A-0D79-47B5-8FB2-71D9EDC6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F5D72-9A89-4470-87CC-5A11AAE2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24DFD-B4ED-4B7C-8043-014B2BFBE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80663-6F82-4D87-BD1C-93D35CD4A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093B0-38AE-4B4F-B594-A8A5ADAE0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B592D-B49F-425E-87C1-C2336415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442A58-B81E-4F22-B1A9-02C0CB05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98B26-F50C-4469-B6DC-7D0AD3D5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617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59B1-20B1-4F08-8EA3-8018D52DA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59D27-D606-4867-9270-368D40E6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9EBE9-317A-450D-94E0-1EF8CA9C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14F7D-7B14-4D03-842B-552537E1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84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E182A-29FE-49E2-BC7F-24B7433C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C7DF9-1047-4CFA-B221-4DF1CE60B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C2590-1D55-4E9F-9F26-623DC8EA2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198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E2E8-E836-4B87-A917-F6A7D0D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841CB-D633-43A3-A57E-267ADDEDD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7ACA6-EA63-4784-AFAF-841304A71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F2B95-0749-4D4F-82AF-B68CD3C71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70974-E3D7-43B7-B0B6-3C2D1A6C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AD758-9393-4CF6-B62C-998AE945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4867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3B63-3CBA-4CDD-9BDA-A587CA0B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327C7-FBB2-4DD7-888E-7A2582BF8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B3C59-B132-4A18-866F-96DEBDBDA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89510-4DA9-4AE7-A734-38ACCB4E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F9EFF-FEF4-49B7-9917-824B1B02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A6ADC-1870-4A16-A4A7-BBB65C15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671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66750-9A5E-4087-9A21-80113A2A9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9B093-2B92-4F64-93CB-66A33D1F9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556BC-D224-49DD-B266-AD03A5FFB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FFB5-E852-4FA5-8ACF-E2B57425B3D4}" type="datetimeFigureOut">
              <a:rPr lang="en-MY" smtClean="0"/>
              <a:t>20/12/2017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2DDFD-D799-4F5B-82FB-3F0A143A6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74816-1B62-4C0C-94DD-707BE914F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72A6E-7B4A-4523-8795-92477EB4DB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400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406F-C791-4D09-BC3E-2CF47AA38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2555"/>
            <a:ext cx="9144000" cy="1831992"/>
          </a:xfrm>
        </p:spPr>
        <p:txBody>
          <a:bodyPr>
            <a:normAutofit/>
          </a:bodyPr>
          <a:lstStyle/>
          <a:p>
            <a:r>
              <a:rPr lang="en-GB" sz="3800" b="1" dirty="0"/>
              <a:t>Tapping the Potential of </a:t>
            </a:r>
            <a:r>
              <a:rPr lang="en-GB" sz="3800" b="1" i="1" dirty="0"/>
              <a:t>Zakat</a:t>
            </a:r>
            <a:r>
              <a:rPr lang="en-GB" sz="3800" b="1" dirty="0"/>
              <a:t> and Other Forms of Islamic Finance </a:t>
            </a:r>
            <a:br>
              <a:rPr lang="en-MY" sz="3800" dirty="0"/>
            </a:br>
            <a:r>
              <a:rPr lang="en-GB" sz="3800" b="1" dirty="0"/>
              <a:t>to Achieve the SDGs in Indonesia</a:t>
            </a:r>
            <a:endParaRPr lang="en-MY" sz="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F12BD-C2EF-4C63-90FB-AB9C61A5E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5975" y="4148793"/>
            <a:ext cx="9144000" cy="866267"/>
          </a:xfrm>
        </p:spPr>
        <p:txBody>
          <a:bodyPr/>
          <a:lstStyle/>
          <a:p>
            <a:r>
              <a:rPr lang="en-GB" b="1" dirty="0"/>
              <a:t>Francine Pickup, Irfan </a:t>
            </a:r>
            <a:r>
              <a:rPr lang="en-GB" b="1" dirty="0" err="1"/>
              <a:t>Syauqi</a:t>
            </a:r>
            <a:r>
              <a:rPr lang="en-GB" b="1" dirty="0"/>
              <a:t> Beik, Mohamad </a:t>
            </a:r>
            <a:r>
              <a:rPr lang="en-GB" b="1" dirty="0" err="1"/>
              <a:t>Ikhsan</a:t>
            </a:r>
            <a:r>
              <a:rPr lang="en-GB" b="1" dirty="0"/>
              <a:t> </a:t>
            </a:r>
            <a:r>
              <a:rPr lang="en-GB" b="1" dirty="0" err="1"/>
              <a:t>Modjo</a:t>
            </a:r>
            <a:r>
              <a:rPr lang="en-GB" b="1" dirty="0"/>
              <a:t>, </a:t>
            </a:r>
            <a:r>
              <a:rPr lang="en-GB" b="1" dirty="0" err="1"/>
              <a:t>Greget</a:t>
            </a:r>
            <a:r>
              <a:rPr lang="en-GB" b="1" dirty="0"/>
              <a:t> </a:t>
            </a:r>
            <a:r>
              <a:rPr lang="en-GB" b="1" dirty="0" err="1"/>
              <a:t>Kalla</a:t>
            </a:r>
            <a:r>
              <a:rPr lang="en-GB" b="1" dirty="0"/>
              <a:t> </a:t>
            </a:r>
            <a:r>
              <a:rPr lang="en-GB" b="1" dirty="0" err="1"/>
              <a:t>Buana</a:t>
            </a:r>
            <a:endParaRPr lang="en-MY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5F3D7495-FB11-49FF-9DF8-26DF94D7952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52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8B543EA0-E969-4DF3-8AD2-D7DC4F7426F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105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C82BF2-8BCD-4BBA-8616-E607BFCE2B48}"/>
              </a:ext>
            </a:extLst>
          </p:cNvPr>
          <p:cNvSpPr txBox="1"/>
          <p:nvPr/>
        </p:nvSpPr>
        <p:spPr>
          <a:xfrm>
            <a:off x="3629319" y="5806913"/>
            <a:ext cx="485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b="1" dirty="0"/>
              <a:t>Jeddah, 21 December 2017 / 3 </a:t>
            </a:r>
            <a:r>
              <a:rPr lang="en-MY" b="1" dirty="0" err="1"/>
              <a:t>Rabiul</a:t>
            </a:r>
            <a:r>
              <a:rPr lang="en-MY" b="1" dirty="0"/>
              <a:t> </a:t>
            </a:r>
            <a:r>
              <a:rPr lang="en-MY" b="1" dirty="0" err="1"/>
              <a:t>Tsani</a:t>
            </a:r>
            <a:r>
              <a:rPr lang="en-MY" b="1" dirty="0"/>
              <a:t> 1439</a:t>
            </a:r>
          </a:p>
        </p:txBody>
      </p:sp>
    </p:spTree>
    <p:extLst>
      <p:ext uri="{BB962C8B-B14F-4D97-AF65-F5344CB8AC3E}">
        <p14:creationId xmlns:p14="http://schemas.microsoft.com/office/powerpoint/2010/main" val="1064934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784" y="281831"/>
            <a:ext cx="8308041" cy="539848"/>
          </a:xfrm>
        </p:spPr>
        <p:txBody>
          <a:bodyPr>
            <a:noAutofit/>
          </a:bodyPr>
          <a:lstStyle/>
          <a:p>
            <a:r>
              <a:rPr lang="en-MY" sz="3400" b="1" dirty="0"/>
              <a:t>Studies on Zakat Impact (3) </a:t>
            </a:r>
            <a:endParaRPr lang="en-MY" sz="3400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BA889C-A3BD-42AB-8402-4B4098DEB901}"/>
              </a:ext>
            </a:extLst>
          </p:cNvPr>
          <p:cNvSpPr txBox="1"/>
          <p:nvPr/>
        </p:nvSpPr>
        <p:spPr>
          <a:xfrm>
            <a:off x="789717" y="1068101"/>
            <a:ext cx="847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Survey on 13 Districts throughout Indonesia and involve 2,656 respondents of </a:t>
            </a:r>
            <a:r>
              <a:rPr lang="en-MY" i="1" dirty="0" err="1"/>
              <a:t>mustahik</a:t>
            </a:r>
            <a:endParaRPr lang="en-M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7143FC-E107-462D-9CA8-D9E84DC72272}"/>
              </a:ext>
            </a:extLst>
          </p:cNvPr>
          <p:cNvSpPr txBox="1"/>
          <p:nvPr/>
        </p:nvSpPr>
        <p:spPr>
          <a:xfrm>
            <a:off x="789717" y="5471844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(2016)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568DD-8057-47A6-83AF-506B01872436}"/>
              </a:ext>
            </a:extLst>
          </p:cNvPr>
          <p:cNvSpPr txBox="1"/>
          <p:nvPr/>
        </p:nvSpPr>
        <p:spPr>
          <a:xfrm>
            <a:off x="770863" y="6306531"/>
            <a:ext cx="5306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Notes: This is measured by using CIBEST Model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DFA9BED-3FDB-4753-AF93-4C2460226C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301834"/>
              </p:ext>
            </p:extLst>
          </p:nvPr>
        </p:nvGraphicFramePr>
        <p:xfrm>
          <a:off x="838200" y="1825624"/>
          <a:ext cx="10515600" cy="364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46">
                  <a:extLst>
                    <a:ext uri="{9D8B030D-6E8A-4147-A177-3AD203B41FA5}">
                      <a16:colId xmlns:a16="http://schemas.microsoft.com/office/drawing/2014/main" val="2623609085"/>
                    </a:ext>
                  </a:extLst>
                </a:gridCol>
                <a:gridCol w="3234494">
                  <a:extLst>
                    <a:ext uri="{9D8B030D-6E8A-4147-A177-3AD203B41FA5}">
                      <a16:colId xmlns:a16="http://schemas.microsoft.com/office/drawing/2014/main" val="33356414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96682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1641046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81297872"/>
                    </a:ext>
                  </a:extLst>
                </a:gridCol>
              </a:tblGrid>
              <a:tr h="761595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CIBEST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 Value </a:t>
                      </a:r>
                    </a:p>
                    <a:p>
                      <a:pPr algn="ctr"/>
                      <a:r>
                        <a:rPr lang="en-MY" dirty="0"/>
                        <a:t>Before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 Value </a:t>
                      </a:r>
                    </a:p>
                    <a:p>
                      <a:pPr algn="ctr"/>
                      <a:r>
                        <a:rPr lang="en-MY" dirty="0"/>
                        <a:t>After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Percentage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440491"/>
                  </a:ext>
                </a:extLst>
              </a:tr>
              <a:tr h="721156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Welfare Index (W)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15.87%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77207"/>
                  </a:ext>
                </a:extLst>
              </a:tr>
              <a:tr h="721156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Material Poverty Index (Pm)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-3.70%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749046"/>
                  </a:ext>
                </a:extLst>
              </a:tr>
              <a:tr h="721156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Spiritual Poverty Index (Ps)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-75.00%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20242"/>
                  </a:ext>
                </a:extLst>
              </a:tr>
              <a:tr h="721156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Absolute Poverty Index (Pa)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-100.00%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1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0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052" y="1209348"/>
            <a:ext cx="9503004" cy="84569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3200" b="1" dirty="0"/>
              <a:t>Challenges to </a:t>
            </a:r>
            <a:r>
              <a:rPr lang="en-GB" sz="3200" b="1" i="1" dirty="0"/>
              <a:t>Zakat</a:t>
            </a:r>
            <a:r>
              <a:rPr lang="en-GB" sz="3200" b="1" dirty="0"/>
              <a:t> as a Poverty Prevention Measure</a:t>
            </a:r>
            <a:endParaRPr lang="en-MY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9EAD-8286-41DC-9C31-6C80FA565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2378"/>
            <a:ext cx="10515600" cy="289720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MY" dirty="0"/>
              <a:t>Low awareness of the needs to pay zakat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err="1"/>
              <a:t>Muzakkis</a:t>
            </a:r>
            <a:r>
              <a:rPr lang="en-GB" dirty="0"/>
              <a:t>’ continuing desire to have a direct connection with those to whom they are donating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resulting in deep wariness with regard to channelling funds through </a:t>
            </a:r>
            <a:r>
              <a:rPr lang="en-GB" i="1" dirty="0"/>
              <a:t>zakat </a:t>
            </a:r>
            <a:r>
              <a:rPr lang="en-GB" dirty="0"/>
              <a:t>institutions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Expanding access to the unbanked segment of the population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Aligning </a:t>
            </a:r>
            <a:r>
              <a:rPr lang="en-GB" i="1" dirty="0"/>
              <a:t>zakat </a:t>
            </a:r>
            <a:r>
              <a:rPr lang="en-GB" dirty="0"/>
              <a:t>and the SDGs</a:t>
            </a:r>
            <a:endParaRPr lang="en-MY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597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846"/>
            <a:ext cx="7495095" cy="85093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MY" sz="3200" b="1" dirty="0"/>
              <a:t>Other Potential Instrument of Islamic Finance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C1422C-F25A-4AED-9C9C-996BDF50D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811624"/>
              </p:ext>
            </p:extLst>
          </p:nvPr>
        </p:nvGraphicFramePr>
        <p:xfrm>
          <a:off x="838200" y="1393219"/>
          <a:ext cx="10515600" cy="4783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564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807" y="336845"/>
            <a:ext cx="7608216" cy="530421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MY" sz="3200" b="1" dirty="0"/>
              <a:t>BMT Growth in Indonesia (2007 – 2014)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AB46E94-F3E3-4287-B93F-24ED79C5D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546989"/>
              </p:ext>
            </p:extLst>
          </p:nvPr>
        </p:nvGraphicFramePr>
        <p:xfrm>
          <a:off x="612742" y="1138122"/>
          <a:ext cx="10869102" cy="5395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483">
                  <a:extLst>
                    <a:ext uri="{9D8B030D-6E8A-4147-A177-3AD203B41FA5}">
                      <a16:colId xmlns:a16="http://schemas.microsoft.com/office/drawing/2014/main" val="4101103017"/>
                    </a:ext>
                  </a:extLst>
                </a:gridCol>
                <a:gridCol w="3533529">
                  <a:extLst>
                    <a:ext uri="{9D8B030D-6E8A-4147-A177-3AD203B41FA5}">
                      <a16:colId xmlns:a16="http://schemas.microsoft.com/office/drawing/2014/main" val="3108494387"/>
                    </a:ext>
                  </a:extLst>
                </a:gridCol>
                <a:gridCol w="1115974">
                  <a:extLst>
                    <a:ext uri="{9D8B030D-6E8A-4147-A177-3AD203B41FA5}">
                      <a16:colId xmlns:a16="http://schemas.microsoft.com/office/drawing/2014/main" val="2229907359"/>
                    </a:ext>
                  </a:extLst>
                </a:gridCol>
                <a:gridCol w="1499272">
                  <a:extLst>
                    <a:ext uri="{9D8B030D-6E8A-4147-A177-3AD203B41FA5}">
                      <a16:colId xmlns:a16="http://schemas.microsoft.com/office/drawing/2014/main" val="3435289469"/>
                    </a:ext>
                  </a:extLst>
                </a:gridCol>
                <a:gridCol w="1979422">
                  <a:extLst>
                    <a:ext uri="{9D8B030D-6E8A-4147-A177-3AD203B41FA5}">
                      <a16:colId xmlns:a16="http://schemas.microsoft.com/office/drawing/2014/main" val="2210568903"/>
                    </a:ext>
                  </a:extLst>
                </a:gridCol>
                <a:gridCol w="1979422">
                  <a:extLst>
                    <a:ext uri="{9D8B030D-6E8A-4147-A177-3AD203B41FA5}">
                      <a16:colId xmlns:a16="http://schemas.microsoft.com/office/drawing/2014/main" val="3556935855"/>
                    </a:ext>
                  </a:extLst>
                </a:gridCol>
              </a:tblGrid>
              <a:tr h="453569">
                <a:tc rowSpan="2"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No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Province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BMT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Number of Poor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01456"/>
                  </a:ext>
                </a:extLst>
              </a:tr>
              <a:tr h="558420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2007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2014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2007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2014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 anchor="ctr"/>
                </a:tc>
                <a:extLst>
                  <a:ext uri="{0D108BD9-81ED-4DB2-BD59-A6C34878D82A}">
                    <a16:rowId xmlns:a16="http://schemas.microsoft.com/office/drawing/2014/main" val="3209580553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Sumatera Utara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274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914850405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Sumatera Utara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263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4059811975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Sumatera Selatan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288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412353133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Lampung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892096039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Kep.Bangka Belitung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552082077"/>
                  </a:ext>
                </a:extLst>
              </a:tr>
              <a:tr h="263739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DKI Jakarta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318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1651213164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Jawa Barat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1334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043876711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Jawa Tengah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1077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746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3327677973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DI Yogyakarta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471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335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99234423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Jawa Timur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1321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719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857775071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Banten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799603567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Bali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297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600638180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Nusa Tenggara Barat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641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4084059472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Kalimantan Selatan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630150112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Sulawesi Selatan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340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204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2298151620"/>
                  </a:ext>
                </a:extLst>
              </a:tr>
              <a:tr h="279210"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Sulawesi Barat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</a:t>
                      </a:r>
                      <a:endParaRPr lang="en-MY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MY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02" marR="48402" marT="0" marB="0"/>
                </a:tc>
                <a:extLst>
                  <a:ext uri="{0D108BD9-81ED-4DB2-BD59-A6C34878D82A}">
                    <a16:rowId xmlns:a16="http://schemas.microsoft.com/office/drawing/2014/main" val="3413405644"/>
                  </a:ext>
                </a:extLst>
              </a:tr>
            </a:tbl>
          </a:graphicData>
        </a:graphic>
      </p:graphicFrame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BEBF36-FF7E-4F31-A5D2-67BC10384D41}"/>
              </a:ext>
            </a:extLst>
          </p:cNvPr>
          <p:cNvSpPr txBox="1"/>
          <p:nvPr/>
        </p:nvSpPr>
        <p:spPr>
          <a:xfrm>
            <a:off x="527116" y="6447931"/>
            <a:ext cx="579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</a:t>
            </a:r>
            <a:r>
              <a:rPr lang="en-GB" dirty="0"/>
              <a:t>Indonesia Family Life Survey (2017)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85140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4891"/>
            <a:ext cx="8308041" cy="776092"/>
          </a:xfrm>
          <a:solidFill>
            <a:srgbClr val="00B0F0"/>
          </a:solidFill>
        </p:spPr>
        <p:txBody>
          <a:bodyPr/>
          <a:lstStyle/>
          <a:p>
            <a:r>
              <a:rPr lang="en-MY" dirty="0"/>
              <a:t>Waqf Potential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9EAD-8286-41DC-9C31-6C80FA565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9848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MY" dirty="0"/>
              <a:t>Waqf Land:</a:t>
            </a:r>
          </a:p>
          <a:p>
            <a:pPr>
              <a:buFontTx/>
              <a:buChar char="-"/>
            </a:pPr>
            <a:r>
              <a:rPr lang="en-GB" dirty="0"/>
              <a:t>4,300 sq.km.</a:t>
            </a:r>
          </a:p>
          <a:p>
            <a:pPr>
              <a:buFontTx/>
              <a:buChar char="-"/>
            </a:pPr>
            <a:r>
              <a:rPr lang="en-GB" dirty="0"/>
              <a:t>in 435,768 locations, and </a:t>
            </a:r>
          </a:p>
          <a:p>
            <a:pPr>
              <a:buFontTx/>
              <a:buChar char="-"/>
            </a:pPr>
            <a:r>
              <a:rPr lang="en-GB" dirty="0"/>
              <a:t>with a value of </a:t>
            </a:r>
            <a:r>
              <a:rPr lang="en-GB" dirty="0" err="1"/>
              <a:t>Rp</a:t>
            </a:r>
            <a:r>
              <a:rPr lang="en-GB" dirty="0"/>
              <a:t> 370 trillion (US$27 billion)</a:t>
            </a:r>
            <a:r>
              <a:rPr lang="en-MY" dirty="0"/>
              <a:t> </a:t>
            </a:r>
            <a:r>
              <a:rPr lang="en-US" dirty="0"/>
              <a:t>based on Bank Indonesia identification</a:t>
            </a:r>
          </a:p>
          <a:p>
            <a:r>
              <a:rPr lang="en-US" dirty="0"/>
              <a:t>Cash Waqf:</a:t>
            </a:r>
          </a:p>
          <a:p>
            <a:pPr marL="0" indent="0">
              <a:buNone/>
            </a:pPr>
            <a:r>
              <a:rPr lang="en-US" dirty="0"/>
              <a:t>- Potential reaches </a:t>
            </a:r>
            <a:r>
              <a:rPr lang="en-US" dirty="0" err="1"/>
              <a:t>Rp</a:t>
            </a:r>
            <a:r>
              <a:rPr lang="en-US" dirty="0"/>
              <a:t> 120 trillion (US$ 8.76 billion) per annum</a:t>
            </a:r>
            <a:endParaRPr lang="en-MY" dirty="0"/>
          </a:p>
          <a:p>
            <a:endParaRPr lang="en-MY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226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322" y="825737"/>
            <a:ext cx="6637255" cy="643543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MY" dirty="0"/>
              <a:t>The Role of UNDP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9EAD-8286-41DC-9C31-6C80FA565B3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r>
              <a:rPr lang="en-MY" dirty="0"/>
              <a:t>Signing MoU and </a:t>
            </a:r>
            <a:r>
              <a:rPr lang="en-MY" dirty="0" err="1"/>
              <a:t>MoA</a:t>
            </a:r>
            <a:r>
              <a:rPr lang="en-MY" dirty="0"/>
              <a:t> with BAZNAS (The National Zakat Board of the Republic of Indonesia) </a:t>
            </a:r>
            <a:r>
              <a:rPr lang="en-MY" dirty="0">
                <a:sym typeface="Wingdings" panose="05000000000000000000" pitchFamily="2" charset="2"/>
              </a:rPr>
              <a:t> pilot project in Jambi Province</a:t>
            </a:r>
          </a:p>
          <a:p>
            <a:r>
              <a:rPr lang="en-GB" dirty="0"/>
              <a:t>Help </a:t>
            </a:r>
            <a:r>
              <a:rPr lang="en-GB" i="1" dirty="0"/>
              <a:t>zakat </a:t>
            </a:r>
            <a:r>
              <a:rPr lang="en-GB" dirty="0"/>
              <a:t>organizations target the communities and households in greatest need, identifying key vulnerabilities and how to overcome them</a:t>
            </a:r>
          </a:p>
          <a:p>
            <a:r>
              <a:rPr lang="en-GB" dirty="0">
                <a:sym typeface="Wingdings" panose="05000000000000000000" pitchFamily="2" charset="2"/>
              </a:rPr>
              <a:t>Support key potential innovation in optimizing zakat and other Islamic social finance instruments</a:t>
            </a:r>
          </a:p>
          <a:p>
            <a:r>
              <a:rPr lang="en-GB" dirty="0">
                <a:sym typeface="Wingdings" panose="05000000000000000000" pitchFamily="2" charset="2"/>
              </a:rPr>
              <a:t>Enhance sustainability of Islamic microfinance</a:t>
            </a:r>
          </a:p>
          <a:p>
            <a:r>
              <a:rPr lang="en-GB" dirty="0">
                <a:sym typeface="Wingdings" panose="05000000000000000000" pitchFamily="2" charset="2"/>
              </a:rPr>
              <a:t>Extending cooperation with the Indonesian Waqf Board to optimize waqf potential</a:t>
            </a:r>
            <a:endParaRPr lang="en-MY" dirty="0">
              <a:sym typeface="Wingdings" panose="05000000000000000000" pitchFamily="2" charset="2"/>
            </a:endParaRPr>
          </a:p>
          <a:p>
            <a:endParaRPr lang="en-MY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9202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25" y="2976352"/>
            <a:ext cx="8308041" cy="111488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MY" b="1" dirty="0"/>
              <a:t>Thank You</a:t>
            </a:r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382" y="544237"/>
            <a:ext cx="1967062" cy="2085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94" y="603317"/>
            <a:ext cx="1967062" cy="195134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6F7763-C48C-485F-BA2C-C4025C849A66}"/>
              </a:ext>
            </a:extLst>
          </p:cNvPr>
          <p:cNvSpPr txBox="1"/>
          <p:nvPr/>
        </p:nvSpPr>
        <p:spPr>
          <a:xfrm>
            <a:off x="1558625" y="4512921"/>
            <a:ext cx="8308041" cy="14773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MY" u="sng" dirty="0"/>
              <a:t>Contact Person</a:t>
            </a:r>
            <a:r>
              <a:rPr lang="en-MY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MY" b="1" dirty="0"/>
              <a:t>Dr Irfan </a:t>
            </a:r>
            <a:r>
              <a:rPr lang="en-MY" b="1" dirty="0" err="1"/>
              <a:t>Syauqi</a:t>
            </a:r>
            <a:r>
              <a:rPr lang="en-MY" b="1" dirty="0"/>
              <a:t> Beik (Director, BAZNAS </a:t>
            </a:r>
            <a:r>
              <a:rPr lang="en-MY" b="1" dirty="0" err="1"/>
              <a:t>Center</a:t>
            </a:r>
            <a:r>
              <a:rPr lang="en-MY" b="1" dirty="0"/>
              <a:t> of Strategic Studies)</a:t>
            </a:r>
            <a:r>
              <a:rPr lang="en-MY" dirty="0"/>
              <a:t> </a:t>
            </a:r>
          </a:p>
          <a:p>
            <a:r>
              <a:rPr lang="en-MY" dirty="0"/>
              <a:t>       email: irfan.beik@puskasbaznas.com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MY" b="1" dirty="0"/>
              <a:t>Dr Mohamad </a:t>
            </a:r>
            <a:r>
              <a:rPr lang="en-MY" b="1" dirty="0" err="1"/>
              <a:t>Ikhsan</a:t>
            </a:r>
            <a:r>
              <a:rPr lang="en-MY" b="1" dirty="0"/>
              <a:t> </a:t>
            </a:r>
            <a:r>
              <a:rPr lang="en-MY" b="1" dirty="0" err="1"/>
              <a:t>Modjo</a:t>
            </a:r>
            <a:r>
              <a:rPr lang="en-MY" b="1" dirty="0"/>
              <a:t> (Technical Advisor of UNDP – Indonesia)</a:t>
            </a:r>
          </a:p>
          <a:p>
            <a:r>
              <a:rPr lang="en-MY" dirty="0"/>
              <a:t>       email: mohamad.modjo@undp.org</a:t>
            </a:r>
          </a:p>
        </p:txBody>
      </p:sp>
    </p:spTree>
    <p:extLst>
      <p:ext uri="{BB962C8B-B14F-4D97-AF65-F5344CB8AC3E}">
        <p14:creationId xmlns:p14="http://schemas.microsoft.com/office/powerpoint/2010/main" val="166570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08041" cy="1325563"/>
          </a:xfrm>
        </p:spPr>
        <p:txBody>
          <a:bodyPr>
            <a:normAutofit/>
          </a:bodyPr>
          <a:lstStyle/>
          <a:p>
            <a:r>
              <a:rPr lang="en-MY" sz="3400" b="1" dirty="0"/>
              <a:t>Introduction: SDGs and </a:t>
            </a:r>
            <a:r>
              <a:rPr lang="en-MY" sz="3400" b="1" i="1" dirty="0" err="1"/>
              <a:t>Maqasid</a:t>
            </a:r>
            <a:r>
              <a:rPr lang="en-MY" sz="3400" b="1" i="1" dirty="0"/>
              <a:t> Al-Shariah </a:t>
            </a:r>
            <a:r>
              <a:rPr lang="en-MY" sz="3400" b="1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D9EAD-8286-41DC-9C31-6C80FA565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D870E48-5B11-4E4B-9BD5-DE3ABBE2A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5819"/>
              </p:ext>
            </p:extLst>
          </p:nvPr>
        </p:nvGraphicFramePr>
        <p:xfrm>
          <a:off x="695227" y="1787861"/>
          <a:ext cx="10668000" cy="4351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9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No.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SDGs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Dominant </a:t>
                      </a:r>
                      <a:r>
                        <a:rPr lang="en-US" sz="1800" i="1" dirty="0" err="1"/>
                        <a:t>Maqashid</a:t>
                      </a:r>
                      <a:endParaRPr lang="en-US" sz="1800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Level of Needs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 Poverty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Zero Hunger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Life, 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Good Health and Well Being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Life, 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Quality Education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Intellectual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886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Gender Equality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Wealth, Intellectual, Life, Lineage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Clean Water and Sanitation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Life, Lineage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Affordable and Clean Energy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Lineage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Decent Work and Economic Growth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495"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Industry, Innovation and Infrastructure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79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81214" cy="1325563"/>
          </a:xfrm>
        </p:spPr>
        <p:txBody>
          <a:bodyPr>
            <a:normAutofit/>
          </a:bodyPr>
          <a:lstStyle/>
          <a:p>
            <a:r>
              <a:rPr lang="en-MY" sz="3400" b="1" dirty="0"/>
              <a:t>Introduction: SDGs and </a:t>
            </a:r>
            <a:r>
              <a:rPr lang="en-MY" sz="3400" b="1" i="1" dirty="0" err="1"/>
              <a:t>Maqasid</a:t>
            </a:r>
            <a:r>
              <a:rPr lang="en-MY" sz="3400" b="1" i="1" dirty="0"/>
              <a:t> Al-Shariah </a:t>
            </a:r>
            <a:r>
              <a:rPr lang="en-MY" sz="3400" b="1" dirty="0"/>
              <a:t>(2)</a:t>
            </a:r>
            <a:endParaRPr lang="en-MY" sz="3400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37707"/>
            <a:ext cx="1772681" cy="9809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D4A88E-D530-4BEF-942D-6AEFA86BB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914"/>
              </p:ext>
            </p:extLst>
          </p:nvPr>
        </p:nvGraphicFramePr>
        <p:xfrm>
          <a:off x="838200" y="1731355"/>
          <a:ext cx="10668000" cy="457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No.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SDGs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Dominant </a:t>
                      </a:r>
                      <a:r>
                        <a:rPr lang="en-US" sz="1800" dirty="0" err="1"/>
                        <a:t>Maqasid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Level of Needs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/>
                        <a:t>Reduced Inequalities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Sustainable Cities and Communities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Lineage, Life,</a:t>
                      </a:r>
                      <a:r>
                        <a:rPr lang="en-US" sz="1800" baseline="0" dirty="0"/>
                        <a:t> Wealth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Hajiyah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828"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Responsible Consumption and Production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Lineage, Life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13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Climate Action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Lineage, Intellectual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828">
                <a:tc>
                  <a:txBody>
                    <a:bodyPr/>
                    <a:lstStyle/>
                    <a:p>
                      <a:r>
                        <a:rPr lang="en-US" sz="1800" dirty="0"/>
                        <a:t>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 Below Water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Lineage, Wealth, Intellectual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 on Land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Lineage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8828">
                <a:tc>
                  <a:txBody>
                    <a:bodyPr/>
                    <a:lstStyle/>
                    <a:p>
                      <a:r>
                        <a:rPr lang="en-US" sz="1800" dirty="0"/>
                        <a:t>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Peace, Justice and Strong Institutions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Life,</a:t>
                      </a:r>
                      <a:r>
                        <a:rPr lang="en-US" sz="1800" baseline="0" dirty="0"/>
                        <a:t> Wealth, </a:t>
                      </a:r>
                      <a:r>
                        <a:rPr lang="en-US" sz="1800" dirty="0"/>
                        <a:t>Lineage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Daruriyah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587">
                <a:tc>
                  <a:txBody>
                    <a:bodyPr/>
                    <a:lstStyle/>
                    <a:p>
                      <a:r>
                        <a:rPr lang="en-US" sz="1800" dirty="0"/>
                        <a:t>17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Partnership for the Goals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Wealth, Intellectual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Hajiyah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30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846"/>
            <a:ext cx="8308041" cy="1039468"/>
          </a:xfrm>
        </p:spPr>
        <p:txBody>
          <a:bodyPr/>
          <a:lstStyle/>
          <a:p>
            <a:r>
              <a:rPr lang="en-MY" b="1" dirty="0"/>
              <a:t>Zakat Potential in Indonesia</a:t>
            </a:r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D4842EE-3AB3-4341-99D4-547419EEE6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05105"/>
              </p:ext>
            </p:extLst>
          </p:nvPr>
        </p:nvGraphicFramePr>
        <p:xfrm>
          <a:off x="838201" y="1393220"/>
          <a:ext cx="10455110" cy="5398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1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3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141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rgbClr val="FFFF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rgbClr val="FFFF00"/>
                          </a:solidFill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rgbClr val="FFFF00"/>
                          </a:solidFill>
                        </a:rPr>
                        <a:t>Zakat Potential </a:t>
                      </a:r>
                    </a:p>
                    <a:p>
                      <a:pPr algn="ctr"/>
                      <a:r>
                        <a:rPr lang="id-ID" sz="2000" dirty="0">
                          <a:solidFill>
                            <a:srgbClr val="FFFF00"/>
                          </a:solidFill>
                        </a:rPr>
                        <a:t>(trillion rupiah)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rgbClr val="FFFF00"/>
                          </a:solidFill>
                        </a:rPr>
                        <a:t>Percentage of GDP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457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/>
                        <a:t>Individual</a:t>
                      </a:r>
                      <a:r>
                        <a:rPr lang="id-ID" sz="2000" baseline="0" dirty="0"/>
                        <a:t> (household) zakat potential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/>
                        <a:t>82.7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0294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/>
                        <a:t>Zakat of industry  consists</a:t>
                      </a:r>
                      <a:r>
                        <a:rPr lang="id-ID" sz="2000" baseline="0" dirty="0"/>
                        <a:t> of:</a:t>
                      </a:r>
                      <a:endParaRPr lang="id-ID" sz="2000" dirty="0"/>
                    </a:p>
                    <a:p>
                      <a:pPr>
                        <a:buFontTx/>
                        <a:buChar char="-"/>
                      </a:pPr>
                      <a:r>
                        <a:rPr lang="id-ID" sz="2000" dirty="0"/>
                        <a:t> Corporate zakat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id-ID" sz="2000" dirty="0"/>
                        <a:t> Zakat</a:t>
                      </a:r>
                      <a:r>
                        <a:rPr lang="id-ID" sz="2000" baseline="0" dirty="0"/>
                        <a:t> of state-own companies (BUMN)</a:t>
                      </a:r>
                    </a:p>
                    <a:p>
                      <a:pPr>
                        <a:buFontTx/>
                        <a:buNone/>
                      </a:pPr>
                      <a:endParaRPr lang="id-ID" sz="2000" baseline="0" dirty="0"/>
                    </a:p>
                    <a:p>
                      <a:pPr>
                        <a:buFontTx/>
                        <a:buNone/>
                      </a:pPr>
                      <a:r>
                        <a:rPr lang="id-ID" sz="2000" baseline="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  <a:p>
                      <a:r>
                        <a:rPr lang="id-ID" sz="2000" dirty="0"/>
                        <a:t>114.89</a:t>
                      </a:r>
                    </a:p>
                    <a:p>
                      <a:r>
                        <a:rPr lang="id-ID" sz="2000" baseline="0" dirty="0"/>
                        <a:t>     2.4</a:t>
                      </a:r>
                      <a:r>
                        <a:rPr lang="en-MY" sz="2000" baseline="0" dirty="0"/>
                        <a:t>0</a:t>
                      </a:r>
                      <a:endParaRPr lang="id-ID" sz="2000" baseline="0" dirty="0"/>
                    </a:p>
                    <a:p>
                      <a:endParaRPr lang="id-ID" sz="2000" baseline="0" dirty="0"/>
                    </a:p>
                    <a:p>
                      <a:pPr algn="r"/>
                      <a:endParaRPr lang="id-ID" sz="2000" baseline="0" dirty="0"/>
                    </a:p>
                    <a:p>
                      <a:pPr algn="r"/>
                      <a:r>
                        <a:rPr lang="id-ID" sz="2000" baseline="0" dirty="0"/>
                        <a:t>117.29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  <a:p>
                      <a:pPr algn="ctr"/>
                      <a:endParaRPr lang="id-ID" sz="2000" dirty="0"/>
                    </a:p>
                    <a:p>
                      <a:pPr algn="ctr"/>
                      <a:endParaRPr lang="id-ID" sz="2000" dirty="0"/>
                    </a:p>
                    <a:p>
                      <a:pPr algn="ctr"/>
                      <a:endParaRPr lang="id-ID" sz="2000" dirty="0"/>
                    </a:p>
                    <a:p>
                      <a:pPr algn="ctr"/>
                      <a:endParaRPr lang="id-ID" sz="2000" dirty="0"/>
                    </a:p>
                    <a:p>
                      <a:pPr algn="ctr"/>
                      <a:r>
                        <a:rPr lang="id-ID" sz="2000" dirty="0"/>
                        <a:t>1.84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4759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/>
                        <a:t>Zakat potential of outstanding private deposits in commercial and rural banks and deposits in Islamic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/>
                        <a:t>17.01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0.27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413"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/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/>
                        <a:t>217</a:t>
                      </a:r>
                    </a:p>
                    <a:p>
                      <a:pPr algn="r"/>
                      <a:r>
                        <a:rPr lang="id-ID" sz="2000" dirty="0"/>
                        <a:t>(USD 22 billion)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47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363"/>
            <a:ext cx="8308041" cy="632170"/>
          </a:xfrm>
        </p:spPr>
        <p:txBody>
          <a:bodyPr>
            <a:normAutofit/>
          </a:bodyPr>
          <a:lstStyle/>
          <a:p>
            <a:r>
              <a:rPr lang="en-MY" sz="3200" dirty="0"/>
              <a:t>Collection of Zakat, </a:t>
            </a:r>
            <a:r>
              <a:rPr lang="en-MY" sz="3200" dirty="0" err="1"/>
              <a:t>Infaq</a:t>
            </a:r>
            <a:r>
              <a:rPr lang="en-MY" sz="3200" dirty="0"/>
              <a:t> and </a:t>
            </a:r>
            <a:r>
              <a:rPr lang="en-MY" sz="3200" dirty="0" err="1"/>
              <a:t>Sadaqa</a:t>
            </a:r>
            <a:r>
              <a:rPr lang="en-MY" sz="3200" dirty="0"/>
              <a:t> in Indonesia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58A158F-4CF8-483B-B7E7-CFC316AB0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60233"/>
              </p:ext>
            </p:extLst>
          </p:nvPr>
        </p:nvGraphicFramePr>
        <p:xfrm>
          <a:off x="838200" y="1117600"/>
          <a:ext cx="9644406" cy="5313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0020">
                  <a:extLst>
                    <a:ext uri="{9D8B030D-6E8A-4147-A177-3AD203B41FA5}">
                      <a16:colId xmlns:a16="http://schemas.microsoft.com/office/drawing/2014/main" val="255416436"/>
                    </a:ext>
                  </a:extLst>
                </a:gridCol>
                <a:gridCol w="2083068">
                  <a:extLst>
                    <a:ext uri="{9D8B030D-6E8A-4147-A177-3AD203B41FA5}">
                      <a16:colId xmlns:a16="http://schemas.microsoft.com/office/drawing/2014/main" val="4038872969"/>
                    </a:ext>
                  </a:extLst>
                </a:gridCol>
                <a:gridCol w="1813573">
                  <a:extLst>
                    <a:ext uri="{9D8B030D-6E8A-4147-A177-3AD203B41FA5}">
                      <a16:colId xmlns:a16="http://schemas.microsoft.com/office/drawing/2014/main" val="3231623322"/>
                    </a:ext>
                  </a:extLst>
                </a:gridCol>
                <a:gridCol w="1919603">
                  <a:extLst>
                    <a:ext uri="{9D8B030D-6E8A-4147-A177-3AD203B41FA5}">
                      <a16:colId xmlns:a16="http://schemas.microsoft.com/office/drawing/2014/main" val="841001229"/>
                    </a:ext>
                  </a:extLst>
                </a:gridCol>
                <a:gridCol w="1978142">
                  <a:extLst>
                    <a:ext uri="{9D8B030D-6E8A-4147-A177-3AD203B41FA5}">
                      <a16:colId xmlns:a16="http://schemas.microsoft.com/office/drawing/2014/main" val="894641515"/>
                    </a:ext>
                  </a:extLst>
                </a:gridCol>
              </a:tblGrid>
              <a:tr h="531707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Year</a:t>
                      </a:r>
                      <a:endParaRPr lang="en-MY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IDR (billion)</a:t>
                      </a:r>
                      <a:endParaRPr lang="en-MY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USD (million)</a:t>
                      </a:r>
                      <a:endParaRPr lang="en-MY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Growth (%)</a:t>
                      </a:r>
                      <a:endParaRPr lang="en-MY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</a:rPr>
                        <a:t>GDP Growth (%)</a:t>
                      </a:r>
                      <a:endParaRPr lang="en-MY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46972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68.39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4.98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3.7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4184988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85.28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6.21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24.70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4.1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6282434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150.09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10.92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76.00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5.1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2817678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295.52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21.51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96.90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5.7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9121999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373.17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27.16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26.28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5.5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2714494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740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53.86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98.30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8537900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2008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920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66.96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24.32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4622238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87.34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30.43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742165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109.17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25.00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8064667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1729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125.84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15.30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9751049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160.12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27.24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6.23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499423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196.51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22.73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5.78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1295143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3300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240.17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22.22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5.02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4934400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3700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269.29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12.21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4.79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1692060"/>
                  </a:ext>
                </a:extLst>
              </a:tr>
              <a:tr h="3173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5000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        363.90</a:t>
                      </a:r>
                      <a:endParaRPr lang="en-MY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       35.14</a:t>
                      </a:r>
                      <a:endParaRPr lang="en-MY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      4.98</a:t>
                      </a:r>
                      <a:endParaRPr lang="en-MY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698008"/>
                  </a:ext>
                </a:extLst>
              </a:tr>
            </a:tbl>
          </a:graphicData>
        </a:graphic>
      </p:graphicFrame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F78CD1-0621-4BF5-BC55-652DC1188A0F}"/>
              </a:ext>
            </a:extLst>
          </p:cNvPr>
          <p:cNvSpPr txBox="1"/>
          <p:nvPr/>
        </p:nvSpPr>
        <p:spPr>
          <a:xfrm>
            <a:off x="838200" y="6502400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(2017)</a:t>
            </a:r>
          </a:p>
        </p:txBody>
      </p:sp>
    </p:spTree>
    <p:extLst>
      <p:ext uri="{BB962C8B-B14F-4D97-AF65-F5344CB8AC3E}">
        <p14:creationId xmlns:p14="http://schemas.microsoft.com/office/powerpoint/2010/main" val="24600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845"/>
            <a:ext cx="8308041" cy="1325563"/>
          </a:xfrm>
        </p:spPr>
        <p:txBody>
          <a:bodyPr>
            <a:normAutofit/>
          </a:bodyPr>
          <a:lstStyle/>
          <a:p>
            <a:r>
              <a:rPr lang="en-MY" sz="3200" b="1" dirty="0"/>
              <a:t>Zakat Allocation Based On Program</a:t>
            </a:r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D3A73D8-9C5F-41AC-A733-F923A2229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827492"/>
              </p:ext>
            </p:extLst>
          </p:nvPr>
        </p:nvGraphicFramePr>
        <p:xfrm>
          <a:off x="751840" y="1459208"/>
          <a:ext cx="10601960" cy="524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7D4CD25-909B-4F5E-9E20-2A57A045D283}"/>
              </a:ext>
            </a:extLst>
          </p:cNvPr>
          <p:cNvSpPr txBox="1"/>
          <p:nvPr/>
        </p:nvSpPr>
        <p:spPr>
          <a:xfrm>
            <a:off x="787400" y="6329680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(2017)</a:t>
            </a:r>
          </a:p>
        </p:txBody>
      </p:sp>
    </p:spTree>
    <p:extLst>
      <p:ext uri="{BB962C8B-B14F-4D97-AF65-F5344CB8AC3E}">
        <p14:creationId xmlns:p14="http://schemas.microsoft.com/office/powerpoint/2010/main" val="377716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34" y="295569"/>
            <a:ext cx="8308041" cy="699741"/>
          </a:xfrm>
        </p:spPr>
        <p:txBody>
          <a:bodyPr>
            <a:normAutofit/>
          </a:bodyPr>
          <a:lstStyle/>
          <a:p>
            <a:r>
              <a:rPr lang="en-MY" sz="3200" b="1" dirty="0"/>
              <a:t>Zakat Allocation Based On </a:t>
            </a:r>
            <a:r>
              <a:rPr lang="en-MY" sz="3200" b="1" i="1" dirty="0" err="1"/>
              <a:t>Asnaf</a:t>
            </a:r>
            <a:endParaRPr lang="en-MY" sz="3200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1D66C875-F69A-4CA4-94F9-AF9910BCD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97998"/>
              </p:ext>
            </p:extLst>
          </p:nvPr>
        </p:nvGraphicFramePr>
        <p:xfrm>
          <a:off x="558800" y="1261448"/>
          <a:ext cx="10942319" cy="490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B6FE9E-5791-4C34-9200-19FD801ABE80}"/>
              </a:ext>
            </a:extLst>
          </p:cNvPr>
          <p:cNvSpPr txBox="1"/>
          <p:nvPr/>
        </p:nvSpPr>
        <p:spPr>
          <a:xfrm>
            <a:off x="787400" y="6096000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(2017)</a:t>
            </a:r>
          </a:p>
        </p:txBody>
      </p:sp>
    </p:spTree>
    <p:extLst>
      <p:ext uri="{BB962C8B-B14F-4D97-AF65-F5344CB8AC3E}">
        <p14:creationId xmlns:p14="http://schemas.microsoft.com/office/powerpoint/2010/main" val="401308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17" y="232497"/>
            <a:ext cx="8308041" cy="638515"/>
          </a:xfrm>
        </p:spPr>
        <p:txBody>
          <a:bodyPr>
            <a:normAutofit/>
          </a:bodyPr>
          <a:lstStyle/>
          <a:p>
            <a:r>
              <a:rPr lang="en-MY" sz="3400" b="1" dirty="0"/>
              <a:t>Studies on Zakat Impact (1)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660DF6A-A735-454B-86C4-B49D9DA7D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158981"/>
              </p:ext>
            </p:extLst>
          </p:nvPr>
        </p:nvGraphicFramePr>
        <p:xfrm>
          <a:off x="789717" y="1217460"/>
          <a:ext cx="10576562" cy="530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726">
                  <a:extLst>
                    <a:ext uri="{9D8B030D-6E8A-4147-A177-3AD203B41FA5}">
                      <a16:colId xmlns:a16="http://schemas.microsoft.com/office/drawing/2014/main" val="1397939249"/>
                    </a:ext>
                  </a:extLst>
                </a:gridCol>
                <a:gridCol w="3102141">
                  <a:extLst>
                    <a:ext uri="{9D8B030D-6E8A-4147-A177-3AD203B41FA5}">
                      <a16:colId xmlns:a16="http://schemas.microsoft.com/office/drawing/2014/main" val="4050019881"/>
                    </a:ext>
                  </a:extLst>
                </a:gridCol>
                <a:gridCol w="2114828">
                  <a:extLst>
                    <a:ext uri="{9D8B030D-6E8A-4147-A177-3AD203B41FA5}">
                      <a16:colId xmlns:a16="http://schemas.microsoft.com/office/drawing/2014/main" val="1426115895"/>
                    </a:ext>
                  </a:extLst>
                </a:gridCol>
                <a:gridCol w="2114828">
                  <a:extLst>
                    <a:ext uri="{9D8B030D-6E8A-4147-A177-3AD203B41FA5}">
                      <a16:colId xmlns:a16="http://schemas.microsoft.com/office/drawing/2014/main" val="2911869656"/>
                    </a:ext>
                  </a:extLst>
                </a:gridCol>
                <a:gridCol w="2116039">
                  <a:extLst>
                    <a:ext uri="{9D8B030D-6E8A-4147-A177-3AD203B41FA5}">
                      <a16:colId xmlns:a16="http://schemas.microsoft.com/office/drawing/2014/main" val="2227216852"/>
                    </a:ext>
                  </a:extLst>
                </a:gridCol>
              </a:tblGrid>
              <a:tr h="642547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No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Monthly Income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Before Programme (Rp)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After Programme (</a:t>
                      </a:r>
                      <a:r>
                        <a:rPr lang="en-GB" sz="1500" dirty="0" err="1">
                          <a:effectLst/>
                        </a:rPr>
                        <a:t>Rp</a:t>
                      </a:r>
                      <a:r>
                        <a:rPr lang="en-GB" sz="1500" dirty="0">
                          <a:effectLst/>
                        </a:rPr>
                        <a:t>)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Impact (%)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6685923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Bandung Barat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1,678,791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2,059,585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22.68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192114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Bantul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1,998,558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2,550,077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27.60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983557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3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Tabanan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3,894,061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4,626,192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18.80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237703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4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Sumedang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371,605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814,553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119.20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539591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5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Sukabumi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3,516,859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4,237,977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20.50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526351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6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Gresik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1,754,850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2,103,600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19.87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091064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7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Semarang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2,188,077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2,882,885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31.75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6124831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8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Aceh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7,494,553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8,043,250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7.32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0726578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9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Nusa Tenggara Barat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4,464,753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4,964,753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11.00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760692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10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Kutai Timur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2,471,800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3,948,828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60.00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6276762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11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Gorontalo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1,614,286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1,731,429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7.00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232566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12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Sijunjung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1,590,333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2,014,917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27.00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0834035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l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13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</a:rPr>
                        <a:t>Siak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1,551,482 </a:t>
                      </a:r>
                      <a:endParaRPr lang="en-MY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2,030,648 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31.00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855321"/>
                  </a:ext>
                </a:extLst>
              </a:tr>
              <a:tr h="304671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 </a:t>
                      </a:r>
                      <a:endParaRPr lang="en-MY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>
                          <a:effectLst/>
                        </a:rPr>
                        <a:t>Average</a:t>
                      </a:r>
                      <a:endParaRPr lang="en-MY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>
                          <a:effectLst/>
                        </a:rPr>
                        <a:t>2,660,770 </a:t>
                      </a:r>
                      <a:endParaRPr lang="en-MY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>
                          <a:effectLst/>
                        </a:rPr>
                        <a:t>3,231,438 </a:t>
                      </a:r>
                      <a:endParaRPr lang="en-MY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>
                          <a:effectLst/>
                        </a:rPr>
                        <a:t>27.00</a:t>
                      </a:r>
                      <a:endParaRPr lang="en-MY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5994576"/>
                  </a:ext>
                </a:extLst>
              </a:tr>
            </a:tbl>
          </a:graphicData>
        </a:graphic>
      </p:graphicFrame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284648-900E-4C98-AF8C-8673162FAE7B}"/>
              </a:ext>
            </a:extLst>
          </p:cNvPr>
          <p:cNvSpPr txBox="1"/>
          <p:nvPr/>
        </p:nvSpPr>
        <p:spPr>
          <a:xfrm>
            <a:off x="789717" y="848128"/>
            <a:ext cx="847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Survey on 13 Districts throughout Indonesia and involve 2,656 respondents of </a:t>
            </a:r>
            <a:r>
              <a:rPr lang="en-MY" i="1" dirty="0" err="1"/>
              <a:t>mustahik</a:t>
            </a:r>
            <a:endParaRPr lang="en-M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475073-E408-4F1D-A3A0-B91D9F702316}"/>
              </a:ext>
            </a:extLst>
          </p:cNvPr>
          <p:cNvSpPr txBox="1"/>
          <p:nvPr/>
        </p:nvSpPr>
        <p:spPr>
          <a:xfrm>
            <a:off x="760583" y="6465217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(2016)</a:t>
            </a:r>
          </a:p>
        </p:txBody>
      </p:sp>
    </p:spTree>
    <p:extLst>
      <p:ext uri="{BB962C8B-B14F-4D97-AF65-F5344CB8AC3E}">
        <p14:creationId xmlns:p14="http://schemas.microsoft.com/office/powerpoint/2010/main" val="56500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150B-4DAC-4CB7-8E1A-5A9CBA19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784" y="281831"/>
            <a:ext cx="8308041" cy="539848"/>
          </a:xfrm>
        </p:spPr>
        <p:txBody>
          <a:bodyPr>
            <a:noAutofit/>
          </a:bodyPr>
          <a:lstStyle/>
          <a:p>
            <a:r>
              <a:rPr lang="en-MY" sz="3400" b="1" dirty="0"/>
              <a:t>Studies on Zakat Impact (2) </a:t>
            </a:r>
            <a:endParaRPr lang="en-MY" sz="3400" dirty="0"/>
          </a:p>
        </p:txBody>
      </p:sp>
      <p:pic>
        <p:nvPicPr>
          <p:cNvPr id="4" name="Picture 3" descr="C:\Users\greget.buana\AppData\Local\Microsoft\Windows\INetCache\Content.Word\Logo UNDP.JPG">
            <a:extLst>
              <a:ext uri="{FF2B5EF4-FFF2-40B4-BE49-F238E27FC236}">
                <a16:creationId xmlns:a16="http://schemas.microsoft.com/office/drawing/2014/main" id="{CE0EB373-7897-4B78-A74E-5EFEF800C5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241" y="-9426"/>
            <a:ext cx="758190" cy="112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asil gambar untuk Baznas">
            <a:extLst>
              <a:ext uri="{FF2B5EF4-FFF2-40B4-BE49-F238E27FC236}">
                <a16:creationId xmlns:a16="http://schemas.microsoft.com/office/drawing/2014/main" id="{A6D9672B-5167-4213-B62F-48F35F4B64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97" y="65987"/>
            <a:ext cx="1772681" cy="9809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BA889C-A3BD-42AB-8402-4B4098DEB901}"/>
              </a:ext>
            </a:extLst>
          </p:cNvPr>
          <p:cNvSpPr txBox="1"/>
          <p:nvPr/>
        </p:nvSpPr>
        <p:spPr>
          <a:xfrm>
            <a:off x="789717" y="1068101"/>
            <a:ext cx="847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Survey on 13 Districts throughout Indonesia and involve 2,656 respondents of </a:t>
            </a:r>
            <a:r>
              <a:rPr lang="en-MY" i="1" dirty="0" err="1"/>
              <a:t>mustahik</a:t>
            </a:r>
            <a:endParaRPr lang="en-M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7143FC-E107-462D-9CA8-D9E84DC72272}"/>
              </a:ext>
            </a:extLst>
          </p:cNvPr>
          <p:cNvSpPr txBox="1"/>
          <p:nvPr/>
        </p:nvSpPr>
        <p:spPr>
          <a:xfrm>
            <a:off x="789717" y="5471844"/>
            <a:ext cx="372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Source: BAZNAS (2016)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69905363-663F-47BF-A5EA-D2974AE9A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001418"/>
              </p:ext>
            </p:extLst>
          </p:nvPr>
        </p:nvGraphicFramePr>
        <p:xfrm>
          <a:off x="2450969" y="2075014"/>
          <a:ext cx="6542202" cy="3128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101">
                  <a:extLst>
                    <a:ext uri="{9D8B030D-6E8A-4147-A177-3AD203B41FA5}">
                      <a16:colId xmlns:a16="http://schemas.microsoft.com/office/drawing/2014/main" val="2940532142"/>
                    </a:ext>
                  </a:extLst>
                </a:gridCol>
                <a:gridCol w="3271101">
                  <a:extLst>
                    <a:ext uri="{9D8B030D-6E8A-4147-A177-3AD203B41FA5}">
                      <a16:colId xmlns:a16="http://schemas.microsoft.com/office/drawing/2014/main" val="2794377758"/>
                    </a:ext>
                  </a:extLst>
                </a:gridCol>
              </a:tblGrid>
              <a:tr h="761385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Average Spiritual Score</a:t>
                      </a:r>
                      <a:endParaRPr lang="en-MY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47904"/>
                  </a:ext>
                </a:extLst>
              </a:tr>
              <a:tr h="16058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Before Programme</a:t>
                      </a:r>
                      <a:endParaRPr lang="en-MY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After Programme</a:t>
                      </a:r>
                      <a:endParaRPr lang="en-MY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887233"/>
                  </a:ext>
                </a:extLst>
              </a:tr>
              <a:tr h="761385"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3.84</a:t>
                      </a:r>
                      <a:endParaRPr lang="en-MY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4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4.21</a:t>
                      </a:r>
                      <a:endParaRPr lang="en-MY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54044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11568DD-8057-47A6-83AF-506B01872436}"/>
              </a:ext>
            </a:extLst>
          </p:cNvPr>
          <p:cNvSpPr txBox="1"/>
          <p:nvPr/>
        </p:nvSpPr>
        <p:spPr>
          <a:xfrm>
            <a:off x="789717" y="6306531"/>
            <a:ext cx="5306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Notes: This is measured by using CIBEST Model</a:t>
            </a:r>
          </a:p>
        </p:txBody>
      </p:sp>
    </p:spTree>
    <p:extLst>
      <p:ext uri="{BB962C8B-B14F-4D97-AF65-F5344CB8AC3E}">
        <p14:creationId xmlns:p14="http://schemas.microsoft.com/office/powerpoint/2010/main" val="329836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73A21E68A2E242A1526AEDDC2FD532" ma:contentTypeVersion="2" ma:contentTypeDescription="Create a new document." ma:contentTypeScope="" ma:versionID="157c225d258540a97fd6430e8a60b394">
  <xsd:schema xmlns:xsd="http://www.w3.org/2001/XMLSchema" xmlns:xs="http://www.w3.org/2001/XMLSchema" xmlns:p="http://schemas.microsoft.com/office/2006/metadata/properties" xmlns:ns1="http://schemas.microsoft.com/sharepoint/v3" xmlns:ns2="b4e70e4a-9d52-4d4c-aa2f-92d1474cace6" targetNamespace="http://schemas.microsoft.com/office/2006/metadata/properties" ma:root="true" ma:fieldsID="31422e942b709250fde4e97c4aebb9c2" ns1:_="" ns2:_="">
    <xsd:import namespace="http://schemas.microsoft.com/sharepoint/v3"/>
    <xsd:import namespace="b4e70e4a-9d52-4d4c-aa2f-92d1474cace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0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70e4a-9d52-4d4c-aa2f-92d1474cace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b4e70e4a-9d52-4d4c-aa2f-92d1474cace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C59C289-F405-4F89-979D-A5A508E8A6F7}"/>
</file>

<file path=customXml/itemProps2.xml><?xml version="1.0" encoding="utf-8"?>
<ds:datastoreItem xmlns:ds="http://schemas.openxmlformats.org/officeDocument/2006/customXml" ds:itemID="{29E20C03-560D-484F-B85F-1CD1EACBA9C3}"/>
</file>

<file path=customXml/itemProps3.xml><?xml version="1.0" encoding="utf-8"?>
<ds:datastoreItem xmlns:ds="http://schemas.openxmlformats.org/officeDocument/2006/customXml" ds:itemID="{C75710E3-BED8-4654-BE64-0C277FF436E0}"/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1081</Words>
  <Application>Microsoft Office PowerPoint</Application>
  <PresentationFormat>Widescreen</PresentationFormat>
  <Paragraphs>467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Tapping the Potential of Zakat and Other Forms of Islamic Finance  to Achieve the SDGs in Indonesia</vt:lpstr>
      <vt:lpstr>Introduction: SDGs and Maqasid Al-Shariah (1)</vt:lpstr>
      <vt:lpstr>Introduction: SDGs and Maqasid Al-Shariah (2)</vt:lpstr>
      <vt:lpstr>Zakat Potential in Indonesia</vt:lpstr>
      <vt:lpstr>Collection of Zakat, Infaq and Sadaqa in Indonesia</vt:lpstr>
      <vt:lpstr>Zakat Allocation Based On Program</vt:lpstr>
      <vt:lpstr>Zakat Allocation Based On Asnaf</vt:lpstr>
      <vt:lpstr>Studies on Zakat Impact (1) </vt:lpstr>
      <vt:lpstr>Studies on Zakat Impact (2) </vt:lpstr>
      <vt:lpstr>Studies on Zakat Impact (3) </vt:lpstr>
      <vt:lpstr>Challenges to Zakat as a Poverty Prevention Measure</vt:lpstr>
      <vt:lpstr>Other Potential Instrument of Islamic Finance</vt:lpstr>
      <vt:lpstr>BMT Growth in Indonesia (2007 – 2014)</vt:lpstr>
      <vt:lpstr>Waqf Potential</vt:lpstr>
      <vt:lpstr>The Role of UNDP Indonesia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Tapping the Potential of Zakat and Other Forms of Islamic Finance  to Achieve the SDGs in Indonesia</dc:title>
  <dc:creator>Irfan Beik</dc:creator>
  <dc:description/>
  <cp:lastModifiedBy>Irfan Beik</cp:lastModifiedBy>
  <cp:revision>30</cp:revision>
  <dcterms:created xsi:type="dcterms:W3CDTF">2017-12-20T11:21:41Z</dcterms:created>
  <dcterms:modified xsi:type="dcterms:W3CDTF">2017-12-20T14:01:56Z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0x0101006773A21E68A2E242A1526AEDDC2FD532</vt:lpwstr>
  </property>
  <property fmtid="{D5CDD505-2E9C-101B-9397-08002B2CF9AE}" pid="3" name="Order">
    <vt:r8>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